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4"/>
  </p:notesMasterIdLst>
  <p:sldIdLst>
    <p:sldId id="257" r:id="rId2"/>
    <p:sldId id="256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9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0FF7-649E-4E03-BD2E-82A95D9F3CE8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3926-22FB-4C9E-A6DA-E89D3422E6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1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81F3-F1C5-4083-BF0E-EC5E4DD76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3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S Gothic" charset="-128"/>
              </a:defRPr>
            </a:lvl9pPr>
          </a:lstStyle>
          <a:p>
            <a:pPr eaLnBrk="1"/>
            <a:fld id="{109FE554-D4B4-4C47-B72A-A7A0B89058F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540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613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17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62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689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570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56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029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772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35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83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42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86%D0%BB%D0%B5_%D0%90%D0%BB%D0%B0%D1%82%D0%B0%D1%83%D1%8B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iki/%D2%9A%D1%8B%D0%B7%D1%8B%D0%BB_%D0%BA%D1%96%D1%82%D0%B0%D0%BF" TargetMode="External"/><Relationship Id="rId4" Type="http://schemas.openxmlformats.org/officeDocument/2006/relationships/hyperlink" Target="https://kk.wikipedia.org/wiki/%D2%9A%D0%B0%D1%81%D1%82%D0%B5%D0%BA_%D0%B6%D0%BE%D1%82%D0%B0%D1%81%D1%8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arium.ru/page/view/item/41302.html" TargetMode="External"/><Relationship Id="rId7" Type="http://schemas.openxmlformats.org/officeDocument/2006/relationships/hyperlink" Target="https://www.plantarium.ru/page/view/item/44161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ntarium.ru/page/view/item/44154.html" TargetMode="External"/><Relationship Id="rId5" Type="http://schemas.openxmlformats.org/officeDocument/2006/relationships/hyperlink" Target="https://www.plantarium.ru/page/view/item/44153.html" TargetMode="External"/><Relationship Id="rId4" Type="http://schemas.openxmlformats.org/officeDocument/2006/relationships/hyperlink" Target="https://www.plantarium.ru/page/view/item/42054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86%D0%BB%D0%B5_%D0%90%D0%BB%D0%B0%D1%82%D0%B0%D1%83%D1%8B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iki/%D2%9A%D1%8B%D0%B7%D1%8B%D0%BB_%D0%BA%D1%96%D1%82%D0%B0%D0%BF" TargetMode="External"/><Relationship Id="rId4" Type="http://schemas.openxmlformats.org/officeDocument/2006/relationships/hyperlink" Target="https://kk.wikipedia.org/wiki/%D0%A8%D1%96%D0%BB%D1%96%D0%BA_(%D3%A9%D0%B7%D0%B5%D0%BD)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2%9A%D1%8B%D0%B7%D1%8B%D0%BB_%D0%BA%D1%96%D1%82%D0%B0%D0%BF" TargetMode="External"/><Relationship Id="rId3" Type="http://schemas.openxmlformats.org/officeDocument/2006/relationships/hyperlink" Target="https://kk.wikipedia.org/wiki/%D0%86%D0%BB%D0%B5_%D0%90%D0%BB%D0%B0%D1%82%D0%B0%D1%83%D1%8B" TargetMode="External"/><Relationship Id="rId7" Type="http://schemas.openxmlformats.org/officeDocument/2006/relationships/hyperlink" Target="https://kk.wikipedia.org/wiki/%D0%90%D0%BB%D0%BC%D0%B0%D1%82%D1%8B_%D2%9B%D0%BE%D1%80%D1%8B%D2%93%D1%8B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/index.php?title=%D0%A8%D1%96%D0%BB%D1%96%D0%BA_%D3%A9%D0%B7%D0%B5%D0%BD%D1%96&amp;action=edit&amp;redlink=1" TargetMode="External"/><Relationship Id="rId5" Type="http://schemas.openxmlformats.org/officeDocument/2006/relationships/hyperlink" Target="https://kk.wikipedia.org/wiki/%D0%A2%D0%B0%D0%BB%D2%93%D0%B0%D1%80_%D3%A9%D0%B7%D0%B5%D0%BD%D1%96" TargetMode="External"/><Relationship Id="rId4" Type="http://schemas.openxmlformats.org/officeDocument/2006/relationships/hyperlink" Target="https://kk.wikipedia.org/wiki/%D2%9A%D0%B0%D1%80%D2%93%D0%B0%D0%BB%D1%8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/index.php?title=%D0%9A%D2%AF%D0%BD%D0%B3%D0%B5%D0%B9_%D0%90%D0%BB%D0%B0%D1%82%D0%B0%D1%83%D0%BB%D0%B0%D1%80%D1%8B%D0%BD%D0%B4%D0%B0&amp;action=edit&amp;redlink=1" TargetMode="External"/><Relationship Id="rId2" Type="http://schemas.openxmlformats.org/officeDocument/2006/relationships/hyperlink" Target="https://kk.wikipedia.org/wiki/%D0%86%D0%BB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09" y="166938"/>
            <a:ext cx="11617291" cy="16786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ҚАЗАҚСТАН РЕСПУБЛИКАСЫНЫҢ БІЛІМ ЖӘНЕ ҒЫЛЫМ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МИНИСТРЛІГІ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ӘЛ-ФАРАБИ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АТЫНДАҒЫ ҚАЗАҚ ҰЛТТЫҚ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УНИВЕРСИТЕТІ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БИОЛОГИЯ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ЖӘНЕ БИОТЕХНОЛОГИЯ ФАКУЛЬТЕТІ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БОТАНИКА ЖӘНЕ АГРОЭКОЛОГИЯ КАФЕДРАСЫ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0161" y="2736502"/>
            <a:ext cx="975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800" dirty="0" smtClean="0">
                <a:latin typeface="Comic Sans MS" panose="030F0702030302020204" pitchFamily="66" charset="0"/>
              </a:rPr>
              <a:t>Тақырыбы</a:t>
            </a:r>
            <a:r>
              <a:rPr lang="kk-KZ" sz="2800" dirty="0">
                <a:latin typeface="Comic Sans MS" panose="030F0702030302020204" pitchFamily="66" charset="0"/>
              </a:rPr>
              <a:t>: </a:t>
            </a:r>
            <a:r>
              <a:rPr lang="kk-KZ" sz="2800" b="1" dirty="0">
                <a:latin typeface="Comic Sans MS" panose="030F0702030302020204" pitchFamily="66" charset="0"/>
              </a:rPr>
              <a:t>Алматы қорығының өсімдіктерімен </a:t>
            </a:r>
            <a:r>
              <a:rPr lang="kk-KZ" sz="2800" b="1" dirty="0" smtClean="0">
                <a:latin typeface="Comic Sans MS" panose="030F0702030302020204" pitchFamily="66" charset="0"/>
              </a:rPr>
              <a:t>танысу.</a:t>
            </a:r>
            <a:endParaRPr lang="kk-KZ" sz="28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" y="166939"/>
            <a:ext cx="1491530" cy="1661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BA9E7-392A-A422-6E27-CCC2F09D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72" y="156190"/>
            <a:ext cx="1689328" cy="1678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2053D-4F51-BAE2-102E-74AD13C8E3D4}"/>
              </a:ext>
            </a:extLst>
          </p:cNvPr>
          <p:cNvSpPr txBox="1"/>
          <p:nvPr/>
        </p:nvSpPr>
        <p:spPr>
          <a:xfrm>
            <a:off x="8457988" y="561702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Дәріскер: </a:t>
            </a:r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б.ғ.к., профессор </a:t>
            </a:r>
          </a:p>
          <a:p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Аметов Абибулла </a:t>
            </a:r>
            <a:endParaRPr lang="ru-KZ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0236F-ACAB-0665-DB82-5F1CB3C25745}"/>
              </a:ext>
            </a:extLst>
          </p:cNvPr>
          <p:cNvSpPr txBox="1"/>
          <p:nvPr/>
        </p:nvSpPr>
        <p:spPr>
          <a:xfrm>
            <a:off x="2581825" y="1845596"/>
            <a:ext cx="7354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10</a:t>
            </a:r>
            <a:r>
              <a:rPr lang="en-US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Дәріс </a:t>
            </a:r>
            <a:endParaRPr lang="kk-KZ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539" y="307233"/>
            <a:ext cx="7342851" cy="2165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40" b="1" dirty="0">
                <a:solidFill>
                  <a:srgbClr val="FF0000"/>
                </a:solidFill>
                <a:latin typeface="Comic Sans MS" panose="030F0702030302020204" pitchFamily="66" charset="0"/>
              </a:rPr>
              <a:t>Алматы </a:t>
            </a:r>
            <a:r>
              <a:rPr lang="ru-RU" sz="254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қорығы</a:t>
            </a:r>
            <a:r>
              <a:rPr lang="ru-RU" sz="254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54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-</a:t>
            </a:r>
            <a:r>
              <a:rPr lang="ru-RU" sz="2540" dirty="0">
                <a:solidFill>
                  <a:srgbClr val="333333"/>
                </a:solidFill>
                <a:latin typeface="Comic Sans MS" panose="030F0702030302020204" pitchFamily="66" charset="0"/>
              </a:rPr>
              <a:t> 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Іле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Алатауының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орталық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бөлігіндегі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табиғат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байлығын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қорғау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және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ғылыми-зерттеу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жұмыстарын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жүргізу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мақсатында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ru-RU" sz="254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1931 </a:t>
            </a:r>
            <a:r>
              <a:rPr lang="ru-RU" sz="254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жылы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құрылған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мемлекеттік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54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корық</a:t>
            </a:r>
            <a:r>
              <a:rPr lang="ru-RU" sz="2540" i="1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ru-RU" sz="254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3960" y="2749730"/>
            <a:ext cx="9845040" cy="39325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Аумағы </a:t>
            </a:r>
            <a:r>
              <a:rPr lang="" sz="2177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71,7 мың га-ға жуық,</a:t>
            </a:r>
            <a:r>
              <a:rPr lang="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әр түрлі ландшафт зоналарында жатыр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q"/>
            </a:pP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Оның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орманды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-дала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белдеуінде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алма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өрік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долана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қарақат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итмұрын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ұшқат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өседі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Жабайы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жеміс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ағашты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ор­ман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Тянь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Шань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шыршасынан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тұратын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қылқан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жапырақты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орманға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(1400-2800 м)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ауысады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q"/>
            </a:pP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Ал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субальпі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белдеуі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ru-RU" sz="2177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2600-3000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м) 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жартастар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мен 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құлама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шөгінділерден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шөбі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аласа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альпі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шалғынынан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тұрады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q"/>
            </a:pP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Одан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жоғары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ru-RU" sz="2177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3800 м-</a:t>
            </a:r>
            <a:r>
              <a:rPr lang="ru-RU" sz="2177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ден</a:t>
            </a:r>
            <a:r>
              <a:rPr lang="ru-RU" sz="2177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биік</a:t>
            </a:r>
            <a:r>
              <a:rPr lang="ru-RU" sz="2177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белдеуді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ұдайы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мұз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басқан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құздар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алып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жа­тыр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Қорықта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өсімдіктердің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1300-ден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аса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түрі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кездеседі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оның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b="1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112 </a:t>
            </a:r>
            <a:r>
              <a:rPr lang="ru-RU" sz="2177" b="1" i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түрі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ағаштар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мен </a:t>
            </a:r>
            <a:r>
              <a:rPr lang="ru-RU" sz="2177" dirty="0" err="1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бұталар</a:t>
            </a:r>
            <a:r>
              <a:rPr lang="ru-RU" sz="2177" dirty="0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38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CF52C-35EF-A5A0-B359-51BF6B7A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22" y="274639"/>
            <a:ext cx="9144958" cy="1067933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Географиялық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орналасуы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endParaRPr lang="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8E7DE22-5B2F-8E3D-F5CB-BA7FAF303C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5288" t="6254" r="4409" b="13894"/>
          <a:stretch/>
        </p:blipFill>
        <p:spPr>
          <a:xfrm>
            <a:off x="1523522" y="1467760"/>
            <a:ext cx="9169665" cy="53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737AF-0CAA-7D65-702D-E3AA3D3E1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21" y="256496"/>
            <a:ext cx="9144960" cy="11132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" dirty="0">
                <a:solidFill>
                  <a:schemeClr val="tx1"/>
                </a:solidFill>
                <a:latin typeface="Comic Sans MS" panose="030F0702030302020204" pitchFamily="66" charset="0"/>
              </a:rPr>
              <a:t>Алматы қорығында </a:t>
            </a:r>
            <a:r>
              <a:rPr lang="kk-KZ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кездесетін</a:t>
            </a:r>
            <a:r>
              <a:rPr lang="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өсімдіктер</a:t>
            </a:r>
            <a:endParaRPr lang="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1298F-8191-6E3D-3201-F9DDB46B12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76162" y="1499280"/>
            <a:ext cx="8292909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" sz="2268" dirty="0">
                <a:latin typeface="Comic Sans MS" panose="030F0702030302020204" pitchFamily="66" charset="0"/>
              </a:rPr>
              <a:t>Табиғатты қорғау аймағының флорасы </a:t>
            </a:r>
            <a:r>
              <a:rPr lang="kk-KZ" sz="2268" dirty="0">
                <a:latin typeface="Comic Sans MS" panose="030F0702030302020204" pitchFamily="66" charset="0"/>
              </a:rPr>
              <a:t>өте</a:t>
            </a:r>
            <a:r>
              <a:rPr lang="" sz="2268" dirty="0">
                <a:latin typeface="Comic Sans MS" panose="030F0702030302020204" pitchFamily="66" charset="0"/>
              </a:rPr>
              <a:t> </a:t>
            </a:r>
            <a:r>
              <a:rPr lang="" sz="2268" dirty="0">
                <a:latin typeface="Comic Sans MS" panose="030F0702030302020204" pitchFamily="66" charset="0"/>
              </a:rPr>
              <a:t>алуан </a:t>
            </a:r>
            <a:r>
              <a:rPr lang="" sz="2268" dirty="0">
                <a:latin typeface="Comic Sans MS" panose="030F0702030302020204" pitchFamily="66" charset="0"/>
              </a:rPr>
              <a:t>түрлі.</a:t>
            </a:r>
            <a:r>
              <a:rPr lang="ru-RU" sz="2268" dirty="0">
                <a:latin typeface="Comic Sans MS" panose="030F0702030302020204" pitchFamily="66" charset="0"/>
              </a:rPr>
              <a:t> </a:t>
            </a:r>
            <a:r>
              <a:rPr lang="" sz="2268" dirty="0">
                <a:latin typeface="Comic Sans MS" panose="030F0702030302020204" pitchFamily="66" charset="0"/>
              </a:rPr>
              <a:t>Қазақстанның </a:t>
            </a:r>
            <a:r>
              <a:rPr lang="" sz="2268" dirty="0">
                <a:latin typeface="Comic Sans MS" panose="030F0702030302020204" pitchFamily="66" charset="0"/>
              </a:rPr>
              <a:t>сирек өсімдіктері </a:t>
            </a:r>
            <a:r>
              <a:rPr lang="kk-KZ" sz="2268" dirty="0">
                <a:latin typeface="Comic Sans MS" panose="030F0702030302020204" pitchFamily="66" charset="0"/>
              </a:rPr>
              <a:t>кездеседі</a:t>
            </a:r>
            <a:r>
              <a:rPr lang="" sz="2268" dirty="0">
                <a:latin typeface="Comic Sans MS" panose="030F0702030302020204" pitchFamily="66" charset="0"/>
              </a:rPr>
              <a:t>. </a:t>
            </a:r>
            <a:r>
              <a:rPr lang="" sz="2268" dirty="0">
                <a:latin typeface="Comic Sans MS" panose="030F0702030302020204" pitchFamily="66" charset="0"/>
              </a:rPr>
              <a:t>Қорықта </a:t>
            </a:r>
            <a:r>
              <a:rPr lang="" sz="2268" dirty="0">
                <a:latin typeface="Comic Sans MS" panose="030F0702030302020204" pitchFamily="66" charset="0"/>
              </a:rPr>
              <a:t>970 </a:t>
            </a:r>
            <a:r>
              <a:rPr lang="" sz="2268" dirty="0">
                <a:latin typeface="Comic Sans MS" panose="030F0702030302020204" pitchFamily="66" charset="0"/>
              </a:rPr>
              <a:t>өсімдік түрі бар, олардың ішінде 8 </a:t>
            </a:r>
            <a:r>
              <a:rPr lang="" sz="2268" dirty="0">
                <a:latin typeface="Comic Sans MS" panose="030F0702030302020204" pitchFamily="66" charset="0"/>
              </a:rPr>
              <a:t>эндем</a:t>
            </a:r>
            <a:r>
              <a:rPr lang="kk-KZ" sz="2268" dirty="0">
                <a:latin typeface="Comic Sans MS" panose="030F0702030302020204" pitchFamily="66" charset="0"/>
              </a:rPr>
              <a:t>дік түрлер</a:t>
            </a:r>
            <a:r>
              <a:rPr lang="" sz="2268" dirty="0">
                <a:latin typeface="Comic Sans MS" panose="030F0702030302020204" pitchFamily="66" charset="0"/>
              </a:rPr>
              <a:t> </a:t>
            </a:r>
            <a:r>
              <a:rPr lang="" sz="2268" dirty="0">
                <a:latin typeface="Comic Sans MS" panose="030F0702030302020204" pitchFamily="66" charset="0"/>
              </a:rPr>
              <a:t>бар: </a:t>
            </a:r>
            <a:endParaRPr lang="kk-KZ" sz="2268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kk-KZ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268" dirty="0">
                <a:latin typeface="Comic Sans MS" panose="030F0702030302020204" pitchFamily="66" charset="0"/>
              </a:rPr>
              <a:t>Альберт құртқашашы - ирис (</a:t>
            </a:r>
            <a:r>
              <a:rPr lang="kk-KZ" sz="2268" dirty="0">
                <a:latin typeface="Comic Sans MS" panose="030F0702030302020204" pitchFamily="66" charset="0"/>
              </a:rPr>
              <a:t>к</a:t>
            </a:r>
            <a:r>
              <a:rPr lang="" sz="2268" dirty="0">
                <a:latin typeface="Comic Sans MS" panose="030F0702030302020204" pitchFamily="66" charset="0"/>
              </a:rPr>
              <a:t>асатик</a:t>
            </a:r>
            <a:r>
              <a:rPr lang="kk-KZ" sz="2268" dirty="0">
                <a:latin typeface="Comic Sans MS" panose="030F0702030302020204" pitchFamily="66" charset="0"/>
              </a:rPr>
              <a:t>)</a:t>
            </a:r>
            <a:r>
              <a:rPr lang="" sz="2268" dirty="0">
                <a:latin typeface="Comic Sans MS" panose="030F0702030302020204" pitchFamily="66" charset="0"/>
              </a:rPr>
              <a:t> Альберта; </a:t>
            </a:r>
            <a:endParaRPr lang="kk-KZ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268" dirty="0">
                <a:latin typeface="Comic Sans MS" panose="030F0702030302020204" pitchFamily="66" charset="0"/>
              </a:rPr>
              <a:t>Мұздақ п</a:t>
            </a:r>
            <a:r>
              <a:rPr lang="" sz="2268" dirty="0">
                <a:latin typeface="Comic Sans MS" panose="030F0702030302020204" pitchFamily="66" charset="0"/>
              </a:rPr>
              <a:t>астернаковник </a:t>
            </a:r>
            <a:r>
              <a:rPr lang="kk-KZ" sz="2268" dirty="0">
                <a:latin typeface="Comic Sans MS" panose="030F0702030302020204" pitchFamily="66" charset="0"/>
              </a:rPr>
              <a:t>– пастернаковник ледниковый</a:t>
            </a:r>
            <a:r>
              <a:rPr lang="" sz="2268" dirty="0">
                <a:latin typeface="Comic Sans MS" panose="030F0702030302020204" pitchFamily="66" charset="0"/>
              </a:rPr>
              <a:t>; </a:t>
            </a:r>
            <a:endParaRPr lang="ru-RU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268" dirty="0">
                <a:latin typeface="Comic Sans MS" panose="030F0702030302020204" pitchFamily="66" charset="0"/>
              </a:rPr>
              <a:t>Мушкетов түйесіңірі - к</a:t>
            </a:r>
            <a:r>
              <a:rPr lang="" sz="2268" dirty="0">
                <a:latin typeface="Comic Sans MS" panose="030F0702030302020204" pitchFamily="66" charset="0"/>
              </a:rPr>
              <a:t>урчавка Мушкетова; </a:t>
            </a:r>
            <a:endParaRPr lang="ru-RU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268" dirty="0">
                <a:latin typeface="Comic Sans MS" panose="030F0702030302020204" pitchFamily="66" charset="0"/>
              </a:rPr>
              <a:t>Алатау бөденешөп - </a:t>
            </a:r>
            <a:r>
              <a:rPr lang="kk-KZ" sz="2268" dirty="0">
                <a:latin typeface="Comic Sans MS" panose="030F0702030302020204" pitchFamily="66" charset="0"/>
              </a:rPr>
              <a:t>в</a:t>
            </a:r>
            <a:r>
              <a:rPr lang="" sz="2268" dirty="0">
                <a:latin typeface="Comic Sans MS" panose="030F0702030302020204" pitchFamily="66" charset="0"/>
              </a:rPr>
              <a:t>ероника </a:t>
            </a:r>
            <a:r>
              <a:rPr lang="kk-KZ" sz="2268" dirty="0">
                <a:latin typeface="Comic Sans MS" panose="030F0702030302020204" pitchFamily="66" charset="0"/>
              </a:rPr>
              <a:t>а</a:t>
            </a:r>
            <a:r>
              <a:rPr lang="" sz="2268" dirty="0">
                <a:latin typeface="Comic Sans MS" panose="030F0702030302020204" pitchFamily="66" charset="0"/>
              </a:rPr>
              <a:t>латавская;</a:t>
            </a:r>
            <a:endParaRPr lang="ru-RU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" sz="2268" dirty="0">
                <a:latin typeface="Comic Sans MS" panose="030F0702030302020204" pitchFamily="66" charset="0"/>
              </a:rPr>
              <a:t> </a:t>
            </a:r>
            <a:r>
              <a:rPr lang="kk-KZ" sz="2268" dirty="0">
                <a:latin typeface="Comic Sans MS" panose="030F0702030302020204" pitchFamily="66" charset="0"/>
              </a:rPr>
              <a:t>Алматы кекіресі – </a:t>
            </a:r>
            <a:r>
              <a:rPr lang="kk-KZ" sz="2268" dirty="0">
                <a:latin typeface="Comic Sans MS" panose="030F0702030302020204" pitchFamily="66" charset="0"/>
              </a:rPr>
              <a:t>о</a:t>
            </a:r>
            <a:r>
              <a:rPr lang="" sz="2268" dirty="0">
                <a:latin typeface="Comic Sans MS" panose="030F0702030302020204" pitchFamily="66" charset="0"/>
              </a:rPr>
              <a:t>стролодочник</a:t>
            </a:r>
            <a:r>
              <a:rPr lang="kk-KZ" sz="2268" dirty="0">
                <a:latin typeface="Comic Sans MS" panose="030F0702030302020204" pitchFamily="66" charset="0"/>
              </a:rPr>
              <a:t> а</a:t>
            </a:r>
            <a:r>
              <a:rPr lang="" sz="2268" dirty="0">
                <a:latin typeface="Comic Sans MS" panose="030F0702030302020204" pitchFamily="66" charset="0"/>
              </a:rPr>
              <a:t>лма</a:t>
            </a:r>
            <a:r>
              <a:rPr lang="kk-KZ" sz="2268" dirty="0">
                <a:latin typeface="Comic Sans MS" panose="030F0702030302020204" pitchFamily="66" charset="0"/>
              </a:rPr>
              <a:t>-</a:t>
            </a:r>
            <a:r>
              <a:rPr lang="" sz="2268" dirty="0">
                <a:latin typeface="Comic Sans MS" panose="030F0702030302020204" pitchFamily="66" charset="0"/>
              </a:rPr>
              <a:t>атинский</a:t>
            </a:r>
            <a:r>
              <a:rPr lang="" sz="2268" dirty="0">
                <a:latin typeface="Comic Sans MS" panose="030F0702030302020204" pitchFamily="66" charset="0"/>
              </a:rPr>
              <a:t>; </a:t>
            </a:r>
            <a:endParaRPr lang="ru-RU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268" dirty="0">
                <a:latin typeface="Comic Sans MS" panose="030F0702030302020204" pitchFamily="66" charset="0"/>
              </a:rPr>
              <a:t>Семенов кортуза - к</a:t>
            </a:r>
            <a:r>
              <a:rPr lang="" sz="2268" dirty="0">
                <a:latin typeface="Comic Sans MS" panose="030F0702030302020204" pitchFamily="66" charset="0"/>
              </a:rPr>
              <a:t>ортуза Семенова;</a:t>
            </a:r>
            <a:endParaRPr lang="ru-RU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" sz="2268" dirty="0">
                <a:latin typeface="Comic Sans MS" panose="030F0702030302020204" pitchFamily="66" charset="0"/>
              </a:rPr>
              <a:t> </a:t>
            </a:r>
            <a:r>
              <a:rPr lang="kk-KZ" sz="2268" dirty="0">
                <a:latin typeface="Comic Sans MS" panose="030F0702030302020204" pitchFamily="66" charset="0"/>
              </a:rPr>
              <a:t>Құмбел саршатыр – ястребинка к</a:t>
            </a:r>
            <a:r>
              <a:rPr lang="" sz="2268" dirty="0">
                <a:latin typeface="Comic Sans MS" panose="030F0702030302020204" pitchFamily="66" charset="0"/>
              </a:rPr>
              <a:t>умбельская; </a:t>
            </a:r>
            <a:endParaRPr lang="ru-RU" sz="2268" dirty="0">
              <a:latin typeface="Comic Sans MS" panose="030F0702030302020204" pitchFamily="66" charset="0"/>
            </a:endParaRPr>
          </a:p>
          <a:p>
            <a:pPr marL="414772" indent="-414772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sz="2268" dirty="0">
                <a:latin typeface="Comic Sans MS" panose="030F0702030302020204" pitchFamily="66" charset="0"/>
              </a:rPr>
              <a:t>Алматы юринеясы - н</a:t>
            </a:r>
            <a:r>
              <a:rPr lang="" sz="2268" dirty="0">
                <a:latin typeface="Comic Sans MS" panose="030F0702030302020204" pitchFamily="66" charset="0"/>
              </a:rPr>
              <a:t>аголоватка</a:t>
            </a:r>
            <a:r>
              <a:rPr lang="kk-KZ" sz="2268" dirty="0">
                <a:latin typeface="Comic Sans MS" panose="030F0702030302020204" pitchFamily="66" charset="0"/>
              </a:rPr>
              <a:t> а</a:t>
            </a:r>
            <a:r>
              <a:rPr lang="" sz="2268" dirty="0">
                <a:latin typeface="Comic Sans MS" panose="030F0702030302020204" pitchFamily="66" charset="0"/>
              </a:rPr>
              <a:t>лма</a:t>
            </a:r>
            <a:r>
              <a:rPr lang="kk-KZ" sz="2268" dirty="0">
                <a:latin typeface="Comic Sans MS" panose="030F0702030302020204" pitchFamily="66" charset="0"/>
              </a:rPr>
              <a:t>-</a:t>
            </a:r>
            <a:r>
              <a:rPr lang="" sz="2268" dirty="0">
                <a:latin typeface="Comic Sans MS" panose="030F0702030302020204" pitchFamily="66" charset="0"/>
              </a:rPr>
              <a:t>атинская</a:t>
            </a:r>
            <a:r>
              <a:rPr lang="kk-KZ" sz="2268" dirty="0">
                <a:latin typeface="Comic Sans MS" panose="030F0702030302020204" pitchFamily="66" charset="0"/>
              </a:rPr>
              <a:t>.</a:t>
            </a:r>
            <a:endParaRPr lang="" sz="2268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5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69349-967F-AC47-7953-BB775A0E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21" y="147639"/>
            <a:ext cx="9144960" cy="1067933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Қорық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аумағында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Қазақстанның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Қызыл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кітабының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өседі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endParaRPr lang="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096293-5649-DAEC-A50F-019E012C54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11563" y="1346201"/>
            <a:ext cx="8233229" cy="5110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kk-KZ" sz="2359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Недзвецкий алма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сы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қызғылт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гүлдерімен жапон сакурасына ұқсайтын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ағаш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 </a:t>
            </a:r>
            <a:endParaRPr lang="ru-RU" sz="2359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Островский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қызғалдағы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өткір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жапырақтары бар ашық қызыл гүл;</a:t>
            </a:r>
            <a:endParaRPr lang="ru-RU" sz="2359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Сиверс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алма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сы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үй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алма ағашының атасы;</a:t>
            </a:r>
            <a:endParaRPr lang="ru-RU" sz="2359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Колпаковский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иридодиктиумы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бозғылт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күлгін дақты ирис;</a:t>
            </a:r>
            <a:endParaRPr lang="ru-RU" sz="2359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Алтай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гимноспермиумы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дәрілік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өсімдік;</a:t>
            </a:r>
            <a:endParaRPr lang="ru-RU" sz="2359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донис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kk-KZ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жапырақтары </a:t>
            </a:r>
            <a:r>
              <a:rPr lang="" sz="2359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қарағай инелеріне ұқсайтын ерекше өсімдік.</a:t>
            </a:r>
            <a:endParaRPr lang="ru-RU" sz="2359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7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B4CE2-69A5-684A-F3C4-1DB9F539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804" y="137209"/>
            <a:ext cx="7887528" cy="8023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2540" b="1" cap="all" dirty="0">
                <a:solidFill>
                  <a:schemeClr val="tx1"/>
                </a:solidFill>
                <a:latin typeface="Comic Sans MS" panose="030F0702030302020204" pitchFamily="66" charset="0"/>
              </a:rPr>
              <a:t>Альберт құртқашашы - </a:t>
            </a:r>
            <a:r>
              <a:rPr lang="ru-RU" sz="2540" b="1" cap="all" dirty="0">
                <a:solidFill>
                  <a:schemeClr val="tx1"/>
                </a:solidFill>
                <a:latin typeface="Comic Sans MS" panose="030F0702030302020204" pitchFamily="66" charset="0"/>
              </a:rPr>
              <a:t>ИРИС </a:t>
            </a:r>
            <a:r>
              <a:rPr lang="ru-RU" sz="2540" b="1" cap="all" dirty="0">
                <a:solidFill>
                  <a:schemeClr val="tx1"/>
                </a:solidFill>
                <a:latin typeface="Comic Sans MS" panose="030F0702030302020204" pitchFamily="66" charset="0"/>
              </a:rPr>
              <a:t>АЛЬБЕРТА (КАСАТИК) – </a:t>
            </a:r>
            <a:r>
              <a:rPr lang="ru-RU" sz="2540" b="1" i="1" cap="all" dirty="0">
                <a:solidFill>
                  <a:schemeClr val="tx1"/>
                </a:solidFill>
                <a:latin typeface="Comic Sans MS" panose="030F0702030302020204" pitchFamily="66" charset="0"/>
              </a:rPr>
              <a:t>IRIS ALBERTII </a:t>
            </a:r>
            <a:r>
              <a:rPr lang="ru-RU" sz="2540" b="1" i="1" cap="all" dirty="0">
                <a:solidFill>
                  <a:schemeClr val="tx1"/>
                </a:solidFill>
                <a:latin typeface="Comic Sans MS" panose="030F0702030302020204" pitchFamily="66" charset="0"/>
              </a:rPr>
              <a:t>REGEL.</a:t>
            </a:r>
            <a:endParaRPr lang="" sz="2540" b="1" i="1" cap="all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282314-09B8-8AB4-E83D-5BDE6F828CE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0802" y="956263"/>
            <a:ext cx="3468063" cy="512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87980D-782B-4B93-D397-C45EA4A57715}"/>
              </a:ext>
            </a:extLst>
          </p:cNvPr>
          <p:cNvSpPr txBox="1"/>
          <p:nvPr/>
        </p:nvSpPr>
        <p:spPr>
          <a:xfrm>
            <a:off x="1641594" y="1146800"/>
            <a:ext cx="5007688" cy="6457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Құртқашаштар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тұқымдасына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жататын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көпжылдық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жуан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тамырсабақты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өсімдік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Қазақстанда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  <a:hlinkClick r:id="rId3" tooltip="Іле Алатауы"/>
              </a:rPr>
              <a:t>Іле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  <a:hlinkClick r:id="rId3" tooltip="Іле Алатауы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  <a:hlinkClick r:id="rId3" tooltip="Іле Алатауы"/>
              </a:rPr>
              <a:t>Алатауының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орталық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бөлігі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мен 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  <a:hlinkClick r:id="rId4" tooltip="Қастек жотасы"/>
              </a:rPr>
              <a:t>Қастек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  <a:hlinkClick r:id="rId4" tooltip="Қастек жотасы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  <a:hlinkClick r:id="rId4" tooltip="Қастек жотасы"/>
              </a:rPr>
              <a:t>жотасында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кездеседі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Биіктігі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40 см,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көгілдір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күлгін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кейде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ақ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түсті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гүлі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сабақ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ұшында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орналасады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Сабағының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түп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жағында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ені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2,5 см-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ге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жуық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тік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өсетін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жапырақтары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болады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Тұқымынан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көбейеді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Сәуір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айында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гүлдеп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шілдеде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жеміс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береді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Жемісі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–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қауашақ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Альберт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құртқашашы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өте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сирек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кездесетін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жойылып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бара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жатқан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өсімдік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болғандықтан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қорғауға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алынып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Қазақстанның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 «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  <a:hlinkClick r:id="rId5" tooltip="Қызыл кітап"/>
              </a:rPr>
              <a:t>Қызыл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  <a:hlinkClick r:id="rId5" tooltip="Қызыл кітап"/>
              </a:rPr>
              <a:t> 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  <a:hlinkClick r:id="rId5" tooltip="Қызыл кітап"/>
              </a:rPr>
              <a:t>кітабына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  <a:hlinkClick r:id="rId5" tooltip="Қызыл кітап"/>
              </a:rPr>
              <a:t>»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ru-RU" sz="2177" dirty="0" err="1">
                <a:solidFill>
                  <a:schemeClr val="tx1"/>
                </a:solidFill>
                <a:latin typeface="Comic Sans MS" panose="030F0702030302020204" pitchFamily="66" charset="0"/>
              </a:rPr>
              <a:t>енгізілген</a:t>
            </a:r>
            <a:r>
              <a:rPr lang="ru-RU" sz="2177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" sz="2177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2EFBC-D593-A2D2-8F8B-0E5FD6542931}"/>
              </a:ext>
            </a:extLst>
          </p:cNvPr>
          <p:cNvSpPr txBox="1"/>
          <p:nvPr/>
        </p:nvSpPr>
        <p:spPr>
          <a:xfrm>
            <a:off x="6813122" y="5839409"/>
            <a:ext cx="3855359" cy="1097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177" dirty="0" err="1">
                <a:latin typeface="Comic Sans MS" panose="030F0702030302020204" pitchFamily="66" charset="0"/>
              </a:rPr>
              <a:t>Тұқымдас</a:t>
            </a:r>
            <a:r>
              <a:rPr lang="ru-RU" sz="2177" dirty="0">
                <a:latin typeface="Comic Sans MS" panose="030F0702030302020204" pitchFamily="66" charset="0"/>
              </a:rPr>
              <a:t>: </a:t>
            </a:r>
            <a:r>
              <a:rPr lang="" sz="2177" dirty="0">
                <a:latin typeface="Comic Sans MS" panose="030F0702030302020204" pitchFamily="66" charset="0"/>
              </a:rPr>
              <a:t>Iridaceae</a:t>
            </a:r>
            <a:r>
              <a:rPr lang="ru-RU" sz="2177" dirty="0">
                <a:latin typeface="Comic Sans MS" panose="030F0702030302020204" pitchFamily="66" charset="0"/>
              </a:rPr>
              <a:t> </a:t>
            </a:r>
          </a:p>
          <a:p>
            <a:r>
              <a:rPr lang="ru-RU" sz="2177" dirty="0" err="1">
                <a:latin typeface="Comic Sans MS" panose="030F0702030302020204" pitchFamily="66" charset="0"/>
              </a:rPr>
              <a:t>Туыс</a:t>
            </a:r>
            <a:r>
              <a:rPr lang="ru-RU" sz="2177" dirty="0">
                <a:latin typeface="Comic Sans MS" panose="030F0702030302020204" pitchFamily="66" charset="0"/>
              </a:rPr>
              <a:t>: </a:t>
            </a:r>
            <a:r>
              <a:rPr lang="ru-RU" sz="2177" dirty="0" err="1">
                <a:latin typeface="Comic Sans MS" panose="030F0702030302020204" pitchFamily="66" charset="0"/>
              </a:rPr>
              <a:t>Iris</a:t>
            </a:r>
            <a:endParaRPr lang="ru-RU" sz="2177" dirty="0">
              <a:latin typeface="Comic Sans MS" panose="030F0702030302020204" pitchFamily="66" charset="0"/>
            </a:endParaRPr>
          </a:p>
          <a:p>
            <a:r>
              <a:rPr lang="ru-RU" sz="2177" dirty="0" err="1">
                <a:latin typeface="Comic Sans MS" panose="030F0702030302020204" pitchFamily="66" charset="0"/>
              </a:rPr>
              <a:t>Түр</a:t>
            </a:r>
            <a:r>
              <a:rPr lang="ru-RU" sz="2177" dirty="0">
                <a:latin typeface="Comic Sans MS" panose="030F0702030302020204" pitchFamily="66" charset="0"/>
              </a:rPr>
              <a:t>: </a:t>
            </a:r>
            <a:r>
              <a:rPr lang="en-US" sz="2177" dirty="0">
                <a:latin typeface="Comic Sans MS" panose="030F0702030302020204" pitchFamily="66" charset="0"/>
              </a:rPr>
              <a:t>Iris </a:t>
            </a:r>
            <a:r>
              <a:rPr lang="" sz="2177" dirty="0">
                <a:latin typeface="Comic Sans MS" panose="030F0702030302020204" pitchFamily="66" charset="0"/>
              </a:rPr>
              <a:t>albertii Regel. </a:t>
            </a:r>
            <a:endParaRPr lang="" sz="2177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68583-F551-846D-70F6-46D8B55F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21" y="1"/>
            <a:ext cx="9144960" cy="8330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Мушкетов </a:t>
            </a:r>
            <a:r>
              <a:rPr lang="ru-RU" sz="2540" b="1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түйесіңірі</a:t>
            </a:r>
            <a:r>
              <a:rPr lang="ru-RU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</a:t>
            </a:r>
            <a:r>
              <a:rPr lang="ru-RU" sz="2540" b="1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курчавка</a:t>
            </a:r>
            <a:r>
              <a:rPr lang="ru-RU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b="1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Мушкетова</a:t>
            </a:r>
            <a:r>
              <a:rPr lang="ru-RU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 </a:t>
            </a:r>
            <a:r>
              <a:rPr lang="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Atraphaxis </a:t>
            </a:r>
            <a:r>
              <a:rPr lang="en-US" sz="2540" b="1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muschketovii</a:t>
            </a:r>
            <a:r>
              <a:rPr lang="en-US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(Polygonaceae</a:t>
            </a:r>
            <a:r>
              <a:rPr lang="" sz="254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AF03DC3-789E-CBAC-C9DD-631F78BE451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31705" y="1548882"/>
            <a:ext cx="4416813" cy="363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874518" y="5188673"/>
            <a:ext cx="4219287" cy="1767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Бөлім: 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Magnoliophyta</a:t>
            </a:r>
            <a:endParaRPr lang="kk-KZ" sz="1814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kk-KZ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4"/>
              </a:rPr>
              <a:t>Класс: 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4"/>
              </a:rPr>
              <a:t>Magnoliopsida</a:t>
            </a:r>
            <a:endParaRPr lang="" sz="1814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kk-KZ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5"/>
              </a:rPr>
              <a:t>Қатар: 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5"/>
              </a:rPr>
              <a:t>Polygonales</a:t>
            </a:r>
            <a:endParaRPr lang="" sz="1814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kk-KZ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6"/>
              </a:rPr>
              <a:t>Тұқымдас: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6"/>
              </a:rPr>
              <a:t>Polygonaceae</a:t>
            </a:r>
            <a:endParaRPr lang="" sz="1814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kk-KZ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7"/>
              </a:rPr>
              <a:t>Туыс: 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  <a:hlinkClick r:id="rId7"/>
              </a:rPr>
              <a:t>Atraphaxis</a:t>
            </a:r>
            <a:r>
              <a:rPr lang="kk-KZ" sz="1814" u="sng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kk-KZ" sz="1814" u="sng" dirty="0">
                <a:solidFill>
                  <a:srgbClr val="0070C0"/>
                </a:solidFill>
                <a:latin typeface="Comic Sans MS" panose="030F0702030302020204" pitchFamily="66" charset="0"/>
              </a:rPr>
              <a:t>Түр: А. 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</a:rPr>
              <a:t>muschketowii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</a:rPr>
              <a:t> Krasn</a:t>
            </a:r>
            <a:r>
              <a:rPr lang="" sz="1814" u="sng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" sz="1633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3520" y="856061"/>
            <a:ext cx="5005710" cy="578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Қазақстандық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14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түрдің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ішіндегі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сирек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кездесетіні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тек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Іле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Алатауының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орталық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бөлігінде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яғни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Алматы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қаласының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маңында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таралған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Бұл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шектеулі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жергілікті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түр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үштік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кезеңдегі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ылғалды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ормандарда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сақталып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қалған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қалдық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түр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болып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табылады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Оның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жасы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10 млн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Жылдан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кем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емес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Қазіргі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кезде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тау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етегіндегі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шалғынды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беткейлерде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жапырақты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ормандарда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және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бұта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шіліктерінде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өседі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Бұл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биік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бұта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(1.5м),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ағаштанған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қызғылт-қоңыр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бұтақтарымен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туыстың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көптеген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басқа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өкілдерінен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тікенектерінің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болмауымен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және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ірі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созыңқы-сопақша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ашық-жасыл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жапырақтарымен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ерекшеленеді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Гүлдері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қосжынысты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бозғылт-күлгін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немесе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ақ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қысқа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бүйір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шашақ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гүлшоғырына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жиналған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Гүлсерігі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жай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бес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мүшелі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Оның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жапырақтары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екі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шеңберге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орныққан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сыртқы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екеуі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ішкілерінен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ұсақтау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және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жеміс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салу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кезінде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төмен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еңкейеді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ішкі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үшеуі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үлкейіп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өседі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жемісті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қоршап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тұрады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Аталығы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алтау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түйіні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бір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ұялы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үш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бағанасымен.Түйесіңір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мамыр-маусымда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гүлдейді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жемісі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шілдеде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піседі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Саны аз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және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ареалы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шектеулі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Гүлдеген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мерзімде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түр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өте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декоративті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қолда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жақсы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өтеді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сондықтан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оңтүстік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қалаларды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көгалдандыруға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542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ұсынылған</a:t>
            </a:r>
            <a:r>
              <a:rPr lang="ru-RU" sz="1542" dirty="0">
                <a:solidFill>
                  <a:srgbClr val="202122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93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453DF-3CB4-ACE8-6168-C9CE6B05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521" y="1"/>
            <a:ext cx="9144960" cy="8591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Алатау бөденешөбі - </a:t>
            </a:r>
            <a:r>
              <a:rPr lang="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Вероника алатав</a:t>
            </a:r>
            <a:r>
              <a:rPr lang="kk-KZ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ская</a:t>
            </a:r>
            <a:r>
              <a:rPr lang="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kk-KZ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" sz="2540" b="1" i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Veronica alatavica</a:t>
            </a:r>
            <a:endParaRPr lang="" sz="2540" b="1" i="1" cap="all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C290D7F-5D85-A332-4666-E6D5BEC9FCF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59721" y="859114"/>
            <a:ext cx="3365319" cy="449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01A8C-DDE6-6753-8F12-F3A4771FEB0C}"/>
              </a:ext>
            </a:extLst>
          </p:cNvPr>
          <p:cNvSpPr txBox="1"/>
          <p:nvPr/>
        </p:nvSpPr>
        <p:spPr>
          <a:xfrm>
            <a:off x="7171296" y="5350284"/>
            <a:ext cx="3353744" cy="1600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33" dirty="0" err="1">
                <a:latin typeface="Comic Sans MS" panose="030F0702030302020204" pitchFamily="66" charset="0"/>
              </a:rPr>
              <a:t>Бөлім</a:t>
            </a:r>
            <a:r>
              <a:rPr lang="ru-RU" sz="1633" dirty="0">
                <a:latin typeface="Comic Sans MS" panose="030F0702030302020204" pitchFamily="66" charset="0"/>
              </a:rPr>
              <a:t>: </a:t>
            </a:r>
            <a:r>
              <a:rPr lang="" sz="1633" dirty="0">
                <a:latin typeface="Comic Sans MS" panose="030F0702030302020204" pitchFamily="66" charset="0"/>
              </a:rPr>
              <a:t>Magnoliophyta</a:t>
            </a:r>
            <a:endParaRPr lang="ru-RU" sz="1633" dirty="0">
              <a:latin typeface="Comic Sans MS" panose="030F0702030302020204" pitchFamily="66" charset="0"/>
            </a:endParaRPr>
          </a:p>
          <a:p>
            <a:r>
              <a:rPr lang="kk-KZ" sz="1633" dirty="0">
                <a:latin typeface="Comic Sans MS" panose="030F0702030302020204" pitchFamily="66" charset="0"/>
              </a:rPr>
              <a:t>К</a:t>
            </a:r>
            <a:r>
              <a:rPr lang="" sz="1633" dirty="0">
                <a:latin typeface="Comic Sans MS" panose="030F0702030302020204" pitchFamily="66" charset="0"/>
              </a:rPr>
              <a:t>ласс</a:t>
            </a:r>
            <a:r>
              <a:rPr lang="kk-KZ" sz="1633" dirty="0">
                <a:latin typeface="Comic Sans MS" panose="030F0702030302020204" pitchFamily="66" charset="0"/>
              </a:rPr>
              <a:t>:</a:t>
            </a:r>
            <a:r>
              <a:rPr lang="" sz="1633" dirty="0">
                <a:latin typeface="Comic Sans MS" panose="030F0702030302020204" pitchFamily="66" charset="0"/>
              </a:rPr>
              <a:t> Magnoliopsida</a:t>
            </a:r>
            <a:endParaRPr lang="ru-RU" sz="1633" dirty="0">
              <a:latin typeface="Comic Sans MS" panose="030F0702030302020204" pitchFamily="66" charset="0"/>
            </a:endParaRPr>
          </a:p>
          <a:p>
            <a:r>
              <a:rPr lang="kk-KZ" sz="1633" dirty="0">
                <a:latin typeface="Comic Sans MS" panose="030F0702030302020204" pitchFamily="66" charset="0"/>
              </a:rPr>
              <a:t>Қатар: </a:t>
            </a:r>
            <a:r>
              <a:rPr lang="" sz="1633" dirty="0">
                <a:latin typeface="Comic Sans MS" panose="030F0702030302020204" pitchFamily="66" charset="0"/>
              </a:rPr>
              <a:t>Scrophulariales</a:t>
            </a:r>
            <a:endParaRPr lang="ru-RU" sz="1633" dirty="0">
              <a:latin typeface="Comic Sans MS" panose="030F0702030302020204" pitchFamily="66" charset="0"/>
            </a:endParaRPr>
          </a:p>
          <a:p>
            <a:r>
              <a:rPr lang="ru-RU" sz="1633" dirty="0" err="1">
                <a:latin typeface="Comic Sans MS" panose="030F0702030302020204" pitchFamily="66" charset="0"/>
              </a:rPr>
              <a:t>Тұкымдас</a:t>
            </a:r>
            <a:r>
              <a:rPr lang="ru-RU" sz="1633" dirty="0">
                <a:latin typeface="Comic Sans MS" panose="030F0702030302020204" pitchFamily="66" charset="0"/>
              </a:rPr>
              <a:t>: </a:t>
            </a:r>
            <a:r>
              <a:rPr lang="" sz="1633" dirty="0">
                <a:latin typeface="Comic Sans MS" panose="030F0702030302020204" pitchFamily="66" charset="0"/>
              </a:rPr>
              <a:t>Scrophulariaceae</a:t>
            </a:r>
            <a:endParaRPr lang="ru-RU" sz="1633" dirty="0">
              <a:latin typeface="Comic Sans MS" panose="030F0702030302020204" pitchFamily="66" charset="0"/>
            </a:endParaRPr>
          </a:p>
          <a:p>
            <a:r>
              <a:rPr lang="ru-RU" sz="1633" dirty="0" err="1">
                <a:latin typeface="Comic Sans MS" panose="030F0702030302020204" pitchFamily="66" charset="0"/>
              </a:rPr>
              <a:t>Туыс</a:t>
            </a:r>
            <a:r>
              <a:rPr lang="ru-RU" sz="1633" dirty="0">
                <a:latin typeface="Comic Sans MS" panose="030F0702030302020204" pitchFamily="66" charset="0"/>
              </a:rPr>
              <a:t>: </a:t>
            </a:r>
            <a:r>
              <a:rPr lang="" sz="1633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Veronica </a:t>
            </a:r>
            <a:endParaRPr lang="kk-KZ" sz="1633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1633" dirty="0" err="1">
                <a:latin typeface="Comic Sans MS" panose="030F0702030302020204" pitchFamily="66" charset="0"/>
              </a:rPr>
              <a:t>Түр</a:t>
            </a:r>
            <a:r>
              <a:rPr lang="ru-RU" sz="1633" dirty="0">
                <a:latin typeface="Comic Sans MS" panose="030F0702030302020204" pitchFamily="66" charset="0"/>
              </a:rPr>
              <a:t>: </a:t>
            </a:r>
            <a:r>
              <a:rPr lang="" sz="1633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V</a:t>
            </a:r>
            <a:r>
              <a:rPr lang="kk-KZ" sz="1633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r>
              <a:rPr lang="" sz="1633" dirty="0">
                <a:latin typeface="Comic Sans MS" panose="030F0702030302020204" pitchFamily="66" charset="0"/>
              </a:rPr>
              <a:t>alatavica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  <a:r>
              <a:rPr lang="ru-RU" sz="1633" dirty="0" err="1">
                <a:latin typeface="Comic Sans MS" panose="030F0702030302020204" pitchFamily="66" charset="0"/>
              </a:rPr>
              <a:t>Popov</a:t>
            </a:r>
            <a:r>
              <a:rPr lang="ru-RU" sz="1633" dirty="0">
                <a:latin typeface="Comic Sans MS" panose="030F0702030302020204" pitchFamily="66" charset="0"/>
              </a:rPr>
              <a:t>.</a:t>
            </a:r>
            <a:endParaRPr lang="" sz="1633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01812" y="859114"/>
            <a:ext cx="5469484" cy="592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6" b="1" dirty="0">
                <a:solidFill>
                  <a:srgbClr val="202122"/>
                </a:solidFill>
                <a:latin typeface="Comic Sans MS" panose="030F0702030302020204" pitchFamily="66" charset="0"/>
              </a:rPr>
              <a:t>Алатау </a:t>
            </a:r>
            <a:r>
              <a:rPr lang="ru-RU" sz="1996" b="1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бөденешөбі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 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(</a:t>
            </a:r>
            <a:r>
              <a:rPr lang="en-US" sz="1996" i="1" dirty="0">
                <a:solidFill>
                  <a:srgbClr val="202122"/>
                </a:solidFill>
                <a:latin typeface="Comic Sans MS" panose="030F0702030302020204" pitchFamily="66" charset="0"/>
              </a:rPr>
              <a:t>Veronica </a:t>
            </a:r>
            <a:r>
              <a:rPr lang="en-US" sz="1996" i="1" dirty="0" err="1">
                <a:solidFill>
                  <a:srgbClr val="202122"/>
                </a:solidFill>
                <a:latin typeface="Comic Sans MS" panose="030F0702030302020204" pitchFamily="66" charset="0"/>
              </a:rPr>
              <a:t>alatavica</a:t>
            </a:r>
            <a:r>
              <a:rPr lang="en-US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) – 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көпжылдық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шөптесін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өсімдік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Қазақстанда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 </a:t>
            </a:r>
            <a:r>
              <a:rPr lang="ru-RU" sz="1996" dirty="0" err="1">
                <a:solidFill>
                  <a:srgbClr val="0645AD"/>
                </a:solidFill>
                <a:latin typeface="Comic Sans MS" panose="030F0702030302020204" pitchFamily="66" charset="0"/>
                <a:hlinkClick r:id="rId3" tooltip="Іле Алатауы"/>
              </a:rPr>
              <a:t>Іле</a:t>
            </a:r>
            <a:r>
              <a:rPr lang="ru-RU" sz="1996" dirty="0">
                <a:solidFill>
                  <a:srgbClr val="0645AD"/>
                </a:solidFill>
                <a:latin typeface="Comic Sans MS" panose="030F0702030302020204" pitchFamily="66" charset="0"/>
                <a:hlinkClick r:id="rId3" tooltip="Іле Алатауы"/>
              </a:rPr>
              <a:t> </a:t>
            </a:r>
            <a:r>
              <a:rPr lang="ru-RU" sz="1996" dirty="0" err="1">
                <a:solidFill>
                  <a:srgbClr val="0645AD"/>
                </a:solidFill>
                <a:latin typeface="Comic Sans MS" panose="030F0702030302020204" pitchFamily="66" charset="0"/>
                <a:hlinkClick r:id="rId3" tooltip="Іле Алатауы"/>
              </a:rPr>
              <a:t>Алатауы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 мен </a:t>
            </a:r>
            <a:r>
              <a:rPr lang="ru-RU" sz="1996" dirty="0" err="1">
                <a:solidFill>
                  <a:srgbClr val="0645AD"/>
                </a:solidFill>
                <a:latin typeface="Comic Sans MS" panose="030F0702030302020204" pitchFamily="66" charset="0"/>
                <a:hlinkClick r:id="rId4" tooltip="Шілік (өзен)"/>
              </a:rPr>
              <a:t>Шілік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 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өзенінің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жоғарғы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сағасында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кездеседі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Алатау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бөденешөбінің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биіктігі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30-50 см.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Бұтақталған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тамыр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сабағы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бар.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Тік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сабағы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сұр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түсті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сыртын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бүйраланған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түк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басқан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Ланцет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тәрізді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үшкірленген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жапырақтары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қарама-қарсы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орналасады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Ақшыл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қоңырау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тәрізді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гүлдері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масақ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кейде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сыпырғыш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шоғырына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топталады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Тұкымынан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көбейеді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Шілде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айында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гүлдеп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тамызда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 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жеміс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береді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Жемісі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жұмыртқа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тәрізді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қауашақ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ұзындығы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3 мм-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дей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түкті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кара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түсті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болады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Өте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сирек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кездесетін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түр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болғандықтан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, 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Қазақстанның</a:t>
            </a:r>
            <a:r>
              <a:rPr lang="ru-RU" sz="1996" dirty="0">
                <a:solidFill>
                  <a:srgbClr val="0645AD"/>
                </a:solidFill>
                <a:latin typeface="Comic Sans MS" panose="030F0702030302020204" pitchFamily="66" charset="0"/>
                <a:hlinkClick r:id="rId5" tooltip="Қызыл кітап"/>
              </a:rPr>
              <a:t> </a:t>
            </a:r>
            <a:r>
              <a:rPr lang="ru-RU" sz="1996" dirty="0">
                <a:solidFill>
                  <a:srgbClr val="0645AD"/>
                </a:solidFill>
                <a:latin typeface="Comic Sans MS" panose="030F0702030302020204" pitchFamily="66" charset="0"/>
                <a:hlinkClick r:id="rId5" tooltip="Қызыл кітап"/>
              </a:rPr>
              <a:t>"</a:t>
            </a:r>
            <a:r>
              <a:rPr lang="ru-RU" sz="1996" dirty="0" err="1">
                <a:solidFill>
                  <a:srgbClr val="0645AD"/>
                </a:solidFill>
                <a:latin typeface="Comic Sans MS" panose="030F0702030302020204" pitchFamily="66" charset="0"/>
                <a:hlinkClick r:id="rId5" tooltip="Қызыл кітап"/>
              </a:rPr>
              <a:t>Қызыл</a:t>
            </a:r>
            <a:r>
              <a:rPr lang="ru-RU" sz="1996" dirty="0">
                <a:solidFill>
                  <a:srgbClr val="0645AD"/>
                </a:solidFill>
                <a:latin typeface="Comic Sans MS" panose="030F0702030302020204" pitchFamily="66" charset="0"/>
                <a:hlinkClick r:id="rId5" tooltip="Қызыл кітап"/>
              </a:rPr>
              <a:t> </a:t>
            </a:r>
            <a:r>
              <a:rPr lang="ru-RU" sz="1996" dirty="0" err="1">
                <a:solidFill>
                  <a:srgbClr val="0645AD"/>
                </a:solidFill>
                <a:latin typeface="Comic Sans MS" panose="030F0702030302020204" pitchFamily="66" charset="0"/>
                <a:hlinkClick r:id="rId5" tooltip="Қызыл кітап"/>
              </a:rPr>
              <a:t>кітабына</a:t>
            </a:r>
            <a:r>
              <a:rPr lang="ru-RU" sz="1996" dirty="0">
                <a:solidFill>
                  <a:srgbClr val="0645AD"/>
                </a:solidFill>
                <a:latin typeface="Comic Sans MS" panose="030F0702030302020204" pitchFamily="66" charset="0"/>
                <a:hlinkClick r:id="rId5" tooltip="Қызыл кітап"/>
              </a:rPr>
              <a:t>"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 </a:t>
            </a:r>
            <a:r>
              <a:rPr lang="ru-RU" sz="1996" dirty="0" err="1">
                <a:solidFill>
                  <a:srgbClr val="202122"/>
                </a:solidFill>
                <a:latin typeface="Comic Sans MS" panose="030F0702030302020204" pitchFamily="66" charset="0"/>
              </a:rPr>
              <a:t>енгізілген</a:t>
            </a:r>
            <a:r>
              <a:rPr lang="ru-RU" sz="1996" dirty="0">
                <a:solidFill>
                  <a:srgbClr val="202122"/>
                </a:solidFill>
                <a:latin typeface="Comic Sans MS" panose="030F0702030302020204" pitchFamily="66" charset="0"/>
              </a:rPr>
              <a:t>.</a:t>
            </a:r>
            <a:endParaRPr lang="ru-RU" sz="1996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8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285F0-8F5F-37AD-430D-D3BE71BD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31" y="177265"/>
            <a:ext cx="9090049" cy="836603"/>
          </a:xfrm>
        </p:spPr>
        <p:txBody>
          <a:bodyPr>
            <a:normAutofit/>
          </a:bodyPr>
          <a:lstStyle/>
          <a:p>
            <a:pPr algn="ctr"/>
            <a:r>
              <a:rPr lang="kk-KZ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Алматы кекіресі - о</a:t>
            </a:r>
            <a:r>
              <a:rPr lang="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стролод</a:t>
            </a:r>
            <a:r>
              <a:rPr lang="kk-KZ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очник алма-атинский </a:t>
            </a:r>
            <a:r>
              <a:rPr lang="kk-KZ" sz="2540" b="1" cap="all" dirty="0">
                <a:latin typeface="Comic Sans MS" panose="030F0702030302020204" pitchFamily="66" charset="0"/>
                <a:cs typeface="Times New Roman" panose="02020603050405020304" pitchFamily="18" charset="0"/>
              </a:rPr>
              <a:t>– </a:t>
            </a:r>
            <a:r>
              <a:rPr lang="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Oxýtropis</a:t>
            </a:r>
            <a:r>
              <a:rPr lang="kk-KZ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540" b="1" cap="all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almaatensis</a:t>
            </a:r>
            <a:r>
              <a:rPr lang="en-US" sz="2540" b="1" cap="all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" sz="2540" b="1" cap="all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33F8727-EC04-A664-9421-E4B36299894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41571" y="1367184"/>
            <a:ext cx="4572000" cy="54908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8432" y="1013868"/>
            <a:ext cx="4571040" cy="62342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14" dirty="0" err="1">
                <a:latin typeface="Comic Sans MS" panose="030F0702030302020204" pitchFamily="66" charset="0"/>
              </a:rPr>
              <a:t>Бұршақтар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тұқымдасы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кекіре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туысына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жататын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көпжылдық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шөптесін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өсімдік</a:t>
            </a:r>
            <a:r>
              <a:rPr lang="ru-RU" sz="1814" dirty="0">
                <a:latin typeface="Comic Sans MS" panose="030F0702030302020204" pitchFamily="66" charset="0"/>
              </a:rPr>
              <a:t>. </a:t>
            </a:r>
            <a:r>
              <a:rPr lang="ru-RU" sz="1814" dirty="0" err="1">
                <a:latin typeface="Comic Sans MS" panose="030F0702030302020204" pitchFamily="66" charset="0"/>
              </a:rPr>
              <a:t>Ол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  <a:hlinkClick r:id="rId3" tooltip="Іле Алатауы"/>
              </a:rPr>
              <a:t>Іле</a:t>
            </a:r>
            <a:r>
              <a:rPr lang="ru-RU" sz="1814" dirty="0">
                <a:latin typeface="Comic Sans MS" panose="030F0702030302020204" pitchFamily="66" charset="0"/>
                <a:hlinkClick r:id="rId3" tooltip="Іле Алатауы"/>
              </a:rPr>
              <a:t> </a:t>
            </a:r>
            <a:r>
              <a:rPr lang="ru-RU" sz="1814" dirty="0" err="1">
                <a:latin typeface="Comic Sans MS" panose="030F0702030302020204" pitchFamily="66" charset="0"/>
                <a:hlinkClick r:id="rId3" tooltip="Іле Алатауы"/>
              </a:rPr>
              <a:t>Алатауы</a:t>
            </a:r>
            <a:r>
              <a:rPr lang="ru-RU" sz="1814" dirty="0">
                <a:latin typeface="Comic Sans MS" panose="030F0702030302020204" pitchFamily="66" charset="0"/>
              </a:rPr>
              <a:t> мен </a:t>
            </a:r>
            <a:r>
              <a:rPr lang="ru-RU" sz="1814" dirty="0" err="1">
                <a:latin typeface="Comic Sans MS" panose="030F0702030302020204" pitchFamily="66" charset="0"/>
              </a:rPr>
              <a:t>Сөгеті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тауының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шатқалдарындағы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сондай-ақ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  <a:hlinkClick r:id="rId4" tooltip="Қарғалы"/>
              </a:rPr>
              <a:t>Қарғалы</a:t>
            </a:r>
            <a:r>
              <a:rPr lang="ru-RU" sz="1814" dirty="0">
                <a:latin typeface="Comic Sans MS" panose="030F0702030302020204" pitchFamily="66" charset="0"/>
              </a:rPr>
              <a:t>, </a:t>
            </a:r>
            <a:r>
              <a:rPr lang="ru-RU" sz="1814" dirty="0" err="1">
                <a:latin typeface="Comic Sans MS" panose="030F0702030302020204" pitchFamily="66" charset="0"/>
                <a:hlinkClick r:id="rId5" tooltip="Талғар өзені"/>
              </a:rPr>
              <a:t>Талғар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</a:rPr>
              <a:t>және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  <a:hlinkClick r:id="rId6" tooltip="Шілік өзені (мұндай бет жоқ)"/>
              </a:rPr>
              <a:t>Шілік</a:t>
            </a:r>
            <a:r>
              <a:rPr lang="ru-RU" sz="1814" dirty="0">
                <a:latin typeface="Comic Sans MS" panose="030F0702030302020204" pitchFamily="66" charset="0"/>
                <a:hlinkClick r:id="rId6" tooltip="Шілік өзені (мұндай бет жоқ)"/>
              </a:rPr>
              <a:t> </a:t>
            </a:r>
            <a:r>
              <a:rPr lang="ru-RU" sz="1814" dirty="0" err="1">
                <a:latin typeface="Comic Sans MS" panose="030F0702030302020204" pitchFamily="66" charset="0"/>
                <a:hlinkClick r:id="rId6" tooltip="Шілік өзені (мұндай бет жоқ)"/>
              </a:rPr>
              <a:t>өзендерінің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</a:rPr>
              <a:t>жағаларындағы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тастақ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топырақты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шалғынды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бұталы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далалы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орман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</a:rPr>
              <a:t>алқаптарында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өседі</a:t>
            </a:r>
            <a:r>
              <a:rPr lang="ru-RU" sz="1814" dirty="0">
                <a:latin typeface="Comic Sans MS" panose="030F0702030302020204" pitchFamily="66" charset="0"/>
              </a:rPr>
              <a:t>. </a:t>
            </a:r>
            <a:r>
              <a:rPr lang="ru-RU" sz="1814" dirty="0" err="1">
                <a:latin typeface="Comic Sans MS" panose="030F0702030302020204" pitchFamily="66" charset="0"/>
              </a:rPr>
              <a:t>Биіктігі</a:t>
            </a:r>
            <a:r>
              <a:rPr lang="ru-RU" sz="1814" dirty="0">
                <a:latin typeface="Comic Sans MS" panose="030F0702030302020204" pitchFamily="66" charset="0"/>
              </a:rPr>
              <a:t> 30 см. </a:t>
            </a:r>
            <a:r>
              <a:rPr lang="ru-RU" sz="1814" dirty="0" err="1">
                <a:latin typeface="Comic Sans MS" panose="030F0702030302020204" pitchFamily="66" charset="0"/>
              </a:rPr>
              <a:t>Түктенген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бозғылт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түсті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сабағы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көрінбейді</a:t>
            </a:r>
            <a:r>
              <a:rPr lang="ru-RU" sz="1814" dirty="0">
                <a:latin typeface="Comic Sans MS" panose="030F0702030302020204" pitchFamily="66" charset="0"/>
              </a:rPr>
              <a:t>. </a:t>
            </a:r>
            <a:r>
              <a:rPr lang="ru-RU" sz="1814" dirty="0" err="1">
                <a:latin typeface="Comic Sans MS" panose="030F0702030302020204" pitchFamily="66" charset="0"/>
              </a:rPr>
              <a:t>Жапырақтары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ұзындығы</a:t>
            </a:r>
            <a:r>
              <a:rPr lang="ru-RU" sz="1814" dirty="0">
                <a:latin typeface="Comic Sans MS" panose="030F0702030302020204" pitchFamily="66" charset="0"/>
              </a:rPr>
              <a:t> 20 см-</a:t>
            </a:r>
            <a:r>
              <a:rPr lang="ru-RU" sz="1814" dirty="0" err="1">
                <a:latin typeface="Comic Sans MS" panose="030F0702030302020204" pitchFamily="66" charset="0"/>
              </a:rPr>
              <a:t>ге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жетеді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дөңгелек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қатар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орналасқан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қосжапырақшалы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болады</a:t>
            </a:r>
            <a:r>
              <a:rPr lang="ru-RU" sz="1814" dirty="0">
                <a:latin typeface="Comic Sans MS" panose="030F0702030302020204" pitchFamily="66" charset="0"/>
              </a:rPr>
              <a:t>. </a:t>
            </a:r>
            <a:r>
              <a:rPr lang="ru-RU" sz="1814" dirty="0" err="1">
                <a:latin typeface="Comic Sans MS" panose="030F0702030302020204" pitchFamily="66" charset="0"/>
              </a:rPr>
              <a:t>Гүлдері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қызғылт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күрең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түсті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шашақты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гүлшоғырына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топталған</a:t>
            </a:r>
            <a:r>
              <a:rPr lang="ru-RU" sz="1814" dirty="0">
                <a:latin typeface="Comic Sans MS" panose="030F0702030302020204" pitchFamily="66" charset="0"/>
              </a:rPr>
              <a:t>. </a:t>
            </a:r>
            <a:r>
              <a:rPr lang="ru-RU" sz="1814" dirty="0" err="1">
                <a:latin typeface="Comic Sans MS" panose="030F0702030302020204" pitchFamily="66" charset="0"/>
              </a:rPr>
              <a:t>Мамыр</a:t>
            </a:r>
            <a:r>
              <a:rPr lang="ru-RU" sz="1814" dirty="0">
                <a:latin typeface="Comic Sans MS" panose="030F0702030302020204" pitchFamily="66" charset="0"/>
              </a:rPr>
              <a:t> – </a:t>
            </a:r>
            <a:r>
              <a:rPr lang="ru-RU" sz="1814" dirty="0" err="1">
                <a:latin typeface="Comic Sans MS" panose="030F0702030302020204" pitchFamily="66" charset="0"/>
              </a:rPr>
              <a:t>маусым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айларында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гүлдейді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шілде</a:t>
            </a:r>
            <a:r>
              <a:rPr lang="ru-RU" sz="1814" dirty="0">
                <a:latin typeface="Comic Sans MS" panose="030F0702030302020204" pitchFamily="66" charset="0"/>
              </a:rPr>
              <a:t> – </a:t>
            </a:r>
            <a:r>
              <a:rPr lang="ru-RU" sz="1814" dirty="0" err="1">
                <a:latin typeface="Comic Sans MS" panose="030F0702030302020204" pitchFamily="66" charset="0"/>
              </a:rPr>
              <a:t>тамызда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жеміс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береді</a:t>
            </a:r>
            <a:r>
              <a:rPr lang="ru-RU" sz="1814" dirty="0">
                <a:latin typeface="Comic Sans MS" panose="030F0702030302020204" pitchFamily="66" charset="0"/>
              </a:rPr>
              <a:t>. Алматы </a:t>
            </a:r>
            <a:r>
              <a:rPr lang="ru-RU" sz="1814" dirty="0" err="1">
                <a:latin typeface="Comic Sans MS" panose="030F0702030302020204" pitchFamily="66" charset="0"/>
              </a:rPr>
              <a:t>кекіресі</a:t>
            </a:r>
            <a:r>
              <a:rPr lang="ru-RU" sz="1814" dirty="0">
                <a:latin typeface="Comic Sans MS" panose="030F0702030302020204" pitchFamily="66" charset="0"/>
              </a:rPr>
              <a:t> – </a:t>
            </a:r>
            <a:r>
              <a:rPr lang="ru-RU" sz="1814" dirty="0" err="1">
                <a:latin typeface="Comic Sans MS" panose="030F0702030302020204" pitchFamily="66" charset="0"/>
              </a:rPr>
              <a:t>дәрілік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өсімдік</a:t>
            </a:r>
            <a:r>
              <a:rPr lang="ru-RU" sz="1814" dirty="0">
                <a:latin typeface="Comic Sans MS" panose="030F0702030302020204" pitchFamily="66" charset="0"/>
              </a:rPr>
              <a:t>. </a:t>
            </a:r>
            <a:r>
              <a:rPr lang="ru-RU" sz="1814" dirty="0" err="1">
                <a:latin typeface="Comic Sans MS" panose="030F0702030302020204" pitchFamily="66" charset="0"/>
              </a:rPr>
              <a:t>Таралу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аймағының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біраз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жері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>
                <a:latin typeface="Comic Sans MS" panose="030F0702030302020204" pitchFamily="66" charset="0"/>
                <a:hlinkClick r:id="rId7" tooltip="Алматы қорығы"/>
              </a:rPr>
              <a:t>Алматы </a:t>
            </a:r>
            <a:r>
              <a:rPr lang="ru-RU" sz="1814" dirty="0" err="1">
                <a:latin typeface="Comic Sans MS" panose="030F0702030302020204" pitchFamily="66" charset="0"/>
                <a:hlinkClick r:id="rId7" tooltip="Алматы қорығы"/>
              </a:rPr>
              <a:t>қорығына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</a:rPr>
              <a:t>қарайды</a:t>
            </a:r>
            <a:r>
              <a:rPr lang="ru-RU" sz="1814" dirty="0">
                <a:latin typeface="Comic Sans MS" panose="030F0702030302020204" pitchFamily="66" charset="0"/>
              </a:rPr>
              <a:t>. </a:t>
            </a:r>
            <a:r>
              <a:rPr lang="ru-RU" sz="1814" dirty="0" err="1">
                <a:latin typeface="Comic Sans MS" panose="030F0702030302020204" pitchFamily="66" charset="0"/>
              </a:rPr>
              <a:t>Өте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сирек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кездесетін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түр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болғандықтан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қорғауға</a:t>
            </a:r>
            <a:r>
              <a:rPr lang="ru-RU" sz="1814" dirty="0">
                <a:latin typeface="Comic Sans MS" panose="030F0702030302020204" pitchFamily="66" charset="0"/>
              </a:rPr>
              <a:t> </a:t>
            </a:r>
            <a:r>
              <a:rPr lang="ru-RU" sz="1814" dirty="0" err="1">
                <a:latin typeface="Comic Sans MS" panose="030F0702030302020204" pitchFamily="66" charset="0"/>
              </a:rPr>
              <a:t>алынып</a:t>
            </a:r>
            <a:r>
              <a:rPr lang="ru-RU" sz="1814" dirty="0">
                <a:latin typeface="Comic Sans MS" panose="030F0702030302020204" pitchFamily="66" charset="0"/>
              </a:rPr>
              <a:t>, </a:t>
            </a:r>
            <a:r>
              <a:rPr lang="ru-RU" sz="1814" dirty="0" err="1">
                <a:latin typeface="Comic Sans MS" panose="030F0702030302020204" pitchFamily="66" charset="0"/>
              </a:rPr>
              <a:t>Қазақстанның</a:t>
            </a:r>
            <a:r>
              <a:rPr lang="ru-RU" sz="1814" dirty="0">
                <a:latin typeface="Comic Sans MS" panose="030F0702030302020204" pitchFamily="66" charset="0"/>
              </a:rPr>
              <a:t> «</a:t>
            </a:r>
            <a:r>
              <a:rPr lang="ru-RU" sz="1814" dirty="0" err="1">
                <a:latin typeface="Comic Sans MS" panose="030F0702030302020204" pitchFamily="66" charset="0"/>
                <a:hlinkClick r:id="rId8" tooltip="Қызыл кітап"/>
              </a:rPr>
              <a:t>Қызыл</a:t>
            </a:r>
            <a:r>
              <a:rPr lang="ru-RU" sz="1814" dirty="0">
                <a:latin typeface="Comic Sans MS" panose="030F0702030302020204" pitchFamily="66" charset="0"/>
                <a:hlinkClick r:id="rId8" tooltip="Қызыл кітап"/>
              </a:rPr>
              <a:t> </a:t>
            </a:r>
            <a:r>
              <a:rPr lang="ru-RU" sz="1814" dirty="0" err="1">
                <a:latin typeface="Comic Sans MS" panose="030F0702030302020204" pitchFamily="66" charset="0"/>
                <a:hlinkClick r:id="rId8" tooltip="Қызыл кітап"/>
              </a:rPr>
              <a:t>кітабына</a:t>
            </a:r>
            <a:r>
              <a:rPr lang="ru-RU" sz="1814" dirty="0">
                <a:latin typeface="Comic Sans MS" panose="030F0702030302020204" pitchFamily="66" charset="0"/>
                <a:hlinkClick r:id="rId8" tooltip="Қызыл кітап"/>
              </a:rPr>
              <a:t>»</a:t>
            </a:r>
            <a:r>
              <a:rPr lang="ru-RU" sz="1814" dirty="0">
                <a:latin typeface="Comic Sans MS" panose="030F0702030302020204" pitchFamily="66" charset="0"/>
              </a:rPr>
              <a:t> </a:t>
            </a:r>
            <a:r>
              <a:rPr lang="ru-RU" sz="1814" dirty="0" err="1">
                <a:latin typeface="Comic Sans MS" panose="030F0702030302020204" pitchFamily="66" charset="0"/>
              </a:rPr>
              <a:t>енгізілген</a:t>
            </a:r>
            <a:r>
              <a:rPr lang="ru-RU" sz="1814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59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285F0-8F5F-37AD-430D-D3BE71BD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31" y="1"/>
            <a:ext cx="9090049" cy="8366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kk-KZ" sz="2540" b="1" cap="all" dirty="0">
                <a:latin typeface="Comic Sans MS" panose="030F0702030302020204" pitchFamily="66" charset="0"/>
              </a:rPr>
              <a:t>Құмбел саршатыр – ястребинка к</a:t>
            </a:r>
            <a:r>
              <a:rPr lang="" sz="2540" b="1" cap="all" dirty="0">
                <a:latin typeface="Comic Sans MS" panose="030F0702030302020204" pitchFamily="66" charset="0"/>
              </a:rPr>
              <a:t>умбельская</a:t>
            </a:r>
            <a:r>
              <a:rPr lang="kk-KZ" sz="2540" b="1" cap="all" dirty="0">
                <a:latin typeface="Comic Sans MS" panose="030F0702030302020204" pitchFamily="66" charset="0"/>
              </a:rPr>
              <a:t> - </a:t>
            </a:r>
            <a:r>
              <a:rPr lang="en-US" sz="2540" b="1" i="1" cap="all" dirty="0" err="1">
                <a:latin typeface="Comic Sans MS" panose="030F0702030302020204" pitchFamily="66" charset="0"/>
              </a:rPr>
              <a:t>Hieracium</a:t>
            </a:r>
            <a:r>
              <a:rPr lang="en-US" sz="2540" b="1" i="1" cap="all" dirty="0">
                <a:latin typeface="Comic Sans MS" panose="030F0702030302020204" pitchFamily="66" charset="0"/>
              </a:rPr>
              <a:t> </a:t>
            </a:r>
            <a:r>
              <a:rPr lang="en-US" sz="2540" b="1" i="1" cap="all" dirty="0" err="1">
                <a:latin typeface="Comic Sans MS" panose="030F0702030302020204" pitchFamily="66" charset="0"/>
              </a:rPr>
              <a:t>kumbelicum</a:t>
            </a:r>
            <a:r>
              <a:rPr lang="" sz="2540" b="1" cap="all" dirty="0">
                <a:latin typeface="Comic Sans MS" panose="030F0702030302020204" pitchFamily="66" charset="0"/>
              </a:rPr>
              <a:t> </a:t>
            </a:r>
            <a:endParaRPr lang="ru-RU" sz="2540" b="1" cap="all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8432" y="798610"/>
            <a:ext cx="4571040" cy="63745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33" b="1" dirty="0" err="1"/>
              <a:t>Құмбел</a:t>
            </a:r>
            <a:r>
              <a:rPr lang="ru-RU" sz="1633" b="1" dirty="0"/>
              <a:t> </a:t>
            </a:r>
            <a:r>
              <a:rPr lang="ru-RU" sz="1633" b="1" dirty="0" err="1"/>
              <a:t>сарышатыры</a:t>
            </a:r>
            <a:r>
              <a:rPr lang="ru-RU" sz="1633" dirty="0"/>
              <a:t> </a:t>
            </a:r>
            <a:r>
              <a:rPr lang="ru-RU" sz="1633" dirty="0" err="1"/>
              <a:t>көпжылдық</a:t>
            </a:r>
            <a:r>
              <a:rPr lang="ru-RU" sz="1633" dirty="0"/>
              <a:t> </a:t>
            </a:r>
            <a:r>
              <a:rPr lang="ru-RU" sz="1633" dirty="0" err="1"/>
              <a:t>шөптесін</a:t>
            </a:r>
            <a:r>
              <a:rPr lang="ru-RU" sz="1633" dirty="0"/>
              <a:t> </a:t>
            </a:r>
            <a:r>
              <a:rPr lang="ru-RU" sz="1633" dirty="0" err="1"/>
              <a:t>өсімдік</a:t>
            </a:r>
            <a:r>
              <a:rPr lang="ru-RU" sz="1633" dirty="0"/>
              <a:t>. </a:t>
            </a:r>
            <a:r>
              <a:rPr lang="ru-RU" sz="1633" dirty="0" err="1"/>
              <a:t>Қазақстанда</a:t>
            </a:r>
            <a:r>
              <a:rPr lang="ru-RU" sz="1633" dirty="0"/>
              <a:t> </a:t>
            </a:r>
            <a:r>
              <a:rPr lang="ru-RU" sz="1633" dirty="0" err="1">
                <a:hlinkClick r:id="rId2" tooltip="Іле"/>
              </a:rPr>
              <a:t>Іле</a:t>
            </a:r>
            <a:r>
              <a:rPr lang="ru-RU" sz="1633" dirty="0"/>
              <a:t>, </a:t>
            </a:r>
            <a:r>
              <a:rPr lang="ru-RU" sz="1633" dirty="0" err="1">
                <a:hlinkClick r:id="rId3" tooltip="Күнгей Алатауларында (мұндай бет жоқ)"/>
              </a:rPr>
              <a:t>Күнгей</a:t>
            </a:r>
            <a:r>
              <a:rPr lang="ru-RU" sz="1633" dirty="0">
                <a:hlinkClick r:id="rId3" tooltip="Күнгей Алатауларында (мұндай бет жоқ)"/>
              </a:rPr>
              <a:t> </a:t>
            </a:r>
            <a:r>
              <a:rPr lang="ru-RU" sz="1633" dirty="0" err="1">
                <a:hlinkClick r:id="rId3" tooltip="Күнгей Алатауларында (мұндай бет жоқ)"/>
              </a:rPr>
              <a:t>Алатауларында</a:t>
            </a:r>
            <a:r>
              <a:rPr lang="ru-RU" sz="1633" dirty="0"/>
              <a:t> </a:t>
            </a:r>
            <a:r>
              <a:rPr lang="ru-RU" sz="1633" dirty="0" err="1"/>
              <a:t>санаулы</a:t>
            </a:r>
            <a:r>
              <a:rPr lang="ru-RU" sz="1633" dirty="0"/>
              <a:t> </a:t>
            </a:r>
            <a:r>
              <a:rPr lang="ru-RU" sz="1633" dirty="0" err="1"/>
              <a:t>түрде</a:t>
            </a:r>
            <a:r>
              <a:rPr lang="ru-RU" sz="1633" dirty="0"/>
              <a:t> </a:t>
            </a:r>
            <a:r>
              <a:rPr lang="ru-RU" sz="1633" dirty="0" err="1"/>
              <a:t>кездеседі</a:t>
            </a:r>
            <a:r>
              <a:rPr lang="ru-RU" sz="1633" dirty="0"/>
              <a:t>. </a:t>
            </a:r>
            <a:r>
              <a:rPr lang="ru-RU" sz="1633" dirty="0" err="1"/>
              <a:t>Биіктігі</a:t>
            </a:r>
            <a:r>
              <a:rPr lang="ru-RU" sz="1633" dirty="0"/>
              <a:t> 50 см-</a:t>
            </a:r>
            <a:r>
              <a:rPr lang="ru-RU" sz="1633" dirty="0" err="1"/>
              <a:t>ге</a:t>
            </a:r>
            <a:r>
              <a:rPr lang="ru-RU" sz="1633" dirty="0"/>
              <a:t> </a:t>
            </a:r>
            <a:r>
              <a:rPr lang="ru-RU" sz="1633" dirty="0" err="1"/>
              <a:t>дейін</a:t>
            </a:r>
            <a:r>
              <a:rPr lang="ru-RU" sz="1633" dirty="0"/>
              <a:t> </a:t>
            </a:r>
            <a:r>
              <a:rPr lang="ru-RU" sz="1633" dirty="0" err="1"/>
              <a:t>барады</a:t>
            </a:r>
            <a:r>
              <a:rPr lang="ru-RU" sz="1633" dirty="0"/>
              <a:t>. </a:t>
            </a:r>
            <a:r>
              <a:rPr lang="ru-RU" sz="1633" dirty="0" err="1"/>
              <a:t>Көптеген</a:t>
            </a:r>
            <a:r>
              <a:rPr lang="ru-RU" sz="1633" dirty="0"/>
              <a:t> </a:t>
            </a:r>
            <a:r>
              <a:rPr lang="ru-RU" sz="1633" dirty="0" err="1"/>
              <a:t>жіңішке</a:t>
            </a:r>
            <a:r>
              <a:rPr lang="ru-RU" sz="1633" dirty="0"/>
              <a:t> </a:t>
            </a:r>
            <a:r>
              <a:rPr lang="ru-RU" sz="1633" dirty="0" err="1"/>
              <a:t>қосымша</a:t>
            </a:r>
            <a:r>
              <a:rPr lang="ru-RU" sz="1633" dirty="0"/>
              <a:t> </a:t>
            </a:r>
            <a:r>
              <a:rPr lang="ru-RU" sz="1633" dirty="0" err="1"/>
              <a:t>тамырлардан</a:t>
            </a:r>
            <a:r>
              <a:rPr lang="ru-RU" sz="1633" dirty="0"/>
              <a:t> </a:t>
            </a:r>
            <a:r>
              <a:rPr lang="ru-RU" sz="1633" dirty="0" err="1"/>
              <a:t>тұратын</a:t>
            </a:r>
            <a:r>
              <a:rPr lang="ru-RU" sz="1633" dirty="0"/>
              <a:t> </a:t>
            </a:r>
            <a:r>
              <a:rPr lang="ru-RU" sz="1633" dirty="0" err="1"/>
              <a:t>тамыр</a:t>
            </a:r>
            <a:r>
              <a:rPr lang="ru-RU" sz="1633" dirty="0"/>
              <a:t> </a:t>
            </a:r>
            <a:r>
              <a:rPr lang="ru-RU" sz="1633" dirty="0" err="1"/>
              <a:t>сабағы</a:t>
            </a:r>
            <a:r>
              <a:rPr lang="ru-RU" sz="1633" dirty="0"/>
              <a:t> </a:t>
            </a:r>
            <a:r>
              <a:rPr lang="ru-RU" sz="1633" dirty="0" err="1"/>
              <a:t>қысқа</a:t>
            </a:r>
            <a:r>
              <a:rPr lang="ru-RU" sz="1633" dirty="0"/>
              <a:t>. </a:t>
            </a:r>
            <a:r>
              <a:rPr lang="ru-RU" sz="1633" dirty="0" err="1"/>
              <a:t>Сабағы</a:t>
            </a:r>
            <a:r>
              <a:rPr lang="ru-RU" sz="1633" dirty="0"/>
              <a:t> </a:t>
            </a:r>
            <a:r>
              <a:rPr lang="ru-RU" sz="1633" dirty="0" err="1"/>
              <a:t>тік</a:t>
            </a:r>
            <a:r>
              <a:rPr lang="ru-RU" sz="1633" dirty="0"/>
              <a:t> </a:t>
            </a:r>
            <a:r>
              <a:rPr lang="ru-RU" sz="1633" dirty="0" err="1"/>
              <a:t>әрі</a:t>
            </a:r>
            <a:r>
              <a:rPr lang="ru-RU" sz="1633" dirty="0"/>
              <a:t> </a:t>
            </a:r>
            <a:r>
              <a:rPr lang="ru-RU" sz="1633" dirty="0" err="1"/>
              <a:t>жіңішке</a:t>
            </a:r>
            <a:r>
              <a:rPr lang="ru-RU" sz="1633" dirty="0"/>
              <a:t>, </a:t>
            </a:r>
            <a:r>
              <a:rPr lang="ru-RU" sz="1633" dirty="0" err="1"/>
              <a:t>аздап</a:t>
            </a:r>
            <a:r>
              <a:rPr lang="ru-RU" sz="1633" dirty="0"/>
              <a:t> </a:t>
            </a:r>
            <a:r>
              <a:rPr lang="ru-RU" sz="1633" dirty="0" err="1"/>
              <a:t>қатпарланған</a:t>
            </a:r>
            <a:r>
              <a:rPr lang="ru-RU" sz="1633" dirty="0"/>
              <a:t>. </a:t>
            </a:r>
            <a:r>
              <a:rPr lang="ru-RU" sz="1633" dirty="0" err="1"/>
              <a:t>Түб</a:t>
            </a:r>
            <a:r>
              <a:rPr lang="ru-RU" sz="1633" dirty="0"/>
              <a:t> </a:t>
            </a:r>
            <a:r>
              <a:rPr lang="ru-RU" sz="1633" dirty="0" err="1"/>
              <a:t>жағын</a:t>
            </a:r>
            <a:r>
              <a:rPr lang="ru-RU" sz="1633" dirty="0"/>
              <a:t> </a:t>
            </a:r>
            <a:r>
              <a:rPr lang="ru-RU" sz="1633" dirty="0" err="1"/>
              <a:t>қалың</a:t>
            </a:r>
            <a:r>
              <a:rPr lang="ru-RU" sz="1633" dirty="0"/>
              <a:t> </a:t>
            </a:r>
            <a:r>
              <a:rPr lang="ru-RU" sz="1633" dirty="0" err="1"/>
              <a:t>түк</a:t>
            </a:r>
            <a:r>
              <a:rPr lang="ru-RU" sz="1633" dirty="0"/>
              <a:t> </a:t>
            </a:r>
            <a:r>
              <a:rPr lang="ru-RU" sz="1633" dirty="0" err="1"/>
              <a:t>басқан</a:t>
            </a:r>
            <a:r>
              <a:rPr lang="ru-RU" sz="1633" dirty="0"/>
              <a:t>. </a:t>
            </a:r>
            <a:r>
              <a:rPr lang="ru-RU" sz="1633" dirty="0" err="1"/>
              <a:t>Тамыр</a:t>
            </a:r>
            <a:r>
              <a:rPr lang="ru-RU" sz="1633" dirty="0"/>
              <a:t> </a:t>
            </a:r>
            <a:r>
              <a:rPr lang="ru-RU" sz="1633" dirty="0" err="1"/>
              <a:t>жапырақтары</a:t>
            </a:r>
            <a:r>
              <a:rPr lang="ru-RU" sz="1633" dirty="0"/>
              <a:t> </a:t>
            </a:r>
            <a:r>
              <a:rPr lang="ru-RU" sz="1633" dirty="0" err="1"/>
              <a:t>гүлдеу</a:t>
            </a:r>
            <a:r>
              <a:rPr lang="ru-RU" sz="1633" dirty="0"/>
              <a:t> </a:t>
            </a:r>
            <a:r>
              <a:rPr lang="ru-RU" sz="1633" dirty="0" err="1"/>
              <a:t>кезінде</a:t>
            </a:r>
            <a:r>
              <a:rPr lang="ru-RU" sz="1633" dirty="0"/>
              <a:t> </a:t>
            </a:r>
            <a:r>
              <a:rPr lang="ru-RU" sz="1633" dirty="0" err="1"/>
              <a:t>солып</a:t>
            </a:r>
            <a:r>
              <a:rPr lang="ru-RU" sz="1633" dirty="0"/>
              <a:t> </a:t>
            </a:r>
            <a:r>
              <a:rPr lang="ru-RU" sz="1633" dirty="0" err="1"/>
              <a:t>қалады</a:t>
            </a:r>
            <a:r>
              <a:rPr lang="ru-RU" sz="1633" dirty="0"/>
              <a:t>. </a:t>
            </a:r>
            <a:r>
              <a:rPr lang="ru-RU" sz="1633" dirty="0" err="1"/>
              <a:t>Сабағында</a:t>
            </a:r>
            <a:r>
              <a:rPr lang="ru-RU" sz="1633" dirty="0"/>
              <a:t> 5-7 </a:t>
            </a:r>
            <a:r>
              <a:rPr lang="ru-RU" sz="1633" dirty="0" err="1"/>
              <a:t>жапырағы</a:t>
            </a:r>
            <a:r>
              <a:rPr lang="ru-RU" sz="1633" dirty="0"/>
              <a:t> </a:t>
            </a:r>
            <a:r>
              <a:rPr lang="ru-RU" sz="1633" dirty="0" err="1"/>
              <a:t>жалпақ</a:t>
            </a:r>
            <a:r>
              <a:rPr lang="ru-RU" sz="1633" dirty="0"/>
              <a:t>, </a:t>
            </a:r>
            <a:r>
              <a:rPr lang="ru-RU" sz="1633" dirty="0" err="1"/>
              <a:t>қандауыр</a:t>
            </a:r>
            <a:r>
              <a:rPr lang="ru-RU" sz="1633" dirty="0"/>
              <a:t> </a:t>
            </a:r>
            <a:r>
              <a:rPr lang="ru-RU" sz="1633" dirty="0" err="1"/>
              <a:t>тәрізді</a:t>
            </a:r>
            <a:r>
              <a:rPr lang="ru-RU" sz="1633" dirty="0"/>
              <a:t>, </a:t>
            </a:r>
            <a:r>
              <a:rPr lang="ru-RU" sz="1633" dirty="0" err="1"/>
              <a:t>екі</a:t>
            </a:r>
            <a:r>
              <a:rPr lang="ru-RU" sz="1633" dirty="0"/>
              <a:t> </a:t>
            </a:r>
            <a:r>
              <a:rPr lang="ru-RU" sz="1633" dirty="0" err="1"/>
              <a:t>жағын</a:t>
            </a:r>
            <a:r>
              <a:rPr lang="ru-RU" sz="1633" dirty="0"/>
              <a:t> да </a:t>
            </a:r>
            <a:r>
              <a:rPr lang="ru-RU" sz="1633" dirty="0" err="1"/>
              <a:t>қарапайым</a:t>
            </a:r>
            <a:r>
              <a:rPr lang="ru-RU" sz="1633" dirty="0"/>
              <a:t> </a:t>
            </a:r>
            <a:r>
              <a:rPr lang="ru-RU" sz="1633" dirty="0" err="1"/>
              <a:t>және</a:t>
            </a:r>
            <a:r>
              <a:rPr lang="ru-RU" sz="1633" dirty="0"/>
              <a:t> </a:t>
            </a:r>
            <a:r>
              <a:rPr lang="ru-RU" sz="1633" dirty="0" err="1"/>
              <a:t>жұлдыз</a:t>
            </a:r>
            <a:r>
              <a:rPr lang="ru-RU" sz="1633" dirty="0"/>
              <a:t> </a:t>
            </a:r>
            <a:r>
              <a:rPr lang="ru-RU" sz="1633" dirty="0" err="1"/>
              <a:t>тәріздес</a:t>
            </a:r>
            <a:r>
              <a:rPr lang="ru-RU" sz="1633" dirty="0"/>
              <a:t> </a:t>
            </a:r>
            <a:r>
              <a:rPr lang="ru-RU" sz="1633" dirty="0" err="1"/>
              <a:t>түк</a:t>
            </a:r>
            <a:r>
              <a:rPr lang="ru-RU" sz="1633" dirty="0"/>
              <a:t> </a:t>
            </a:r>
            <a:r>
              <a:rPr lang="ru-RU" sz="1633" dirty="0" err="1"/>
              <a:t>басқан</a:t>
            </a:r>
            <a:r>
              <a:rPr lang="ru-RU" sz="1633" dirty="0"/>
              <a:t>. </a:t>
            </a:r>
            <a:r>
              <a:rPr lang="ru-RU" sz="1633" dirty="0" err="1"/>
              <a:t>Тостағаншасы</a:t>
            </a:r>
            <a:r>
              <a:rPr lang="ru-RU" sz="1633" dirty="0"/>
              <a:t> </a:t>
            </a:r>
            <a:r>
              <a:rPr lang="ru-RU" sz="1633" dirty="0" err="1"/>
              <a:t>бірнеше</a:t>
            </a:r>
            <a:r>
              <a:rPr lang="ru-RU" sz="1633" dirty="0"/>
              <a:t>, </a:t>
            </a:r>
            <a:r>
              <a:rPr lang="ru-RU" sz="1633" dirty="0" err="1"/>
              <a:t>ұзындығы</a:t>
            </a:r>
            <a:r>
              <a:rPr lang="ru-RU" sz="1633" dirty="0"/>
              <a:t> 1,5 см, </a:t>
            </a:r>
            <a:r>
              <a:rPr lang="ru-RU" sz="1633" dirty="0" err="1"/>
              <a:t>сабақтың</a:t>
            </a:r>
            <a:r>
              <a:rPr lang="ru-RU" sz="1633" dirty="0"/>
              <a:t> </a:t>
            </a:r>
            <a:r>
              <a:rPr lang="ru-RU" sz="1633" dirty="0" err="1"/>
              <a:t>жоғарғы</a:t>
            </a:r>
            <a:r>
              <a:rPr lang="ru-RU" sz="1633" dirty="0"/>
              <a:t> </a:t>
            </a:r>
            <a:r>
              <a:rPr lang="ru-RU" sz="1633" dirty="0" err="1"/>
              <a:t>жағында</a:t>
            </a:r>
            <a:r>
              <a:rPr lang="ru-RU" sz="1633" dirty="0"/>
              <a:t> </a:t>
            </a:r>
            <a:r>
              <a:rPr lang="ru-RU" sz="1633" dirty="0" err="1"/>
              <a:t>шатырша</a:t>
            </a:r>
            <a:r>
              <a:rPr lang="ru-RU" sz="1633" dirty="0"/>
              <a:t> </a:t>
            </a:r>
            <a:r>
              <a:rPr lang="ru-RU" sz="1633" dirty="0" err="1"/>
              <a:t>гүлшоғырына</a:t>
            </a:r>
            <a:r>
              <a:rPr lang="ru-RU" sz="1633" dirty="0"/>
              <a:t> </a:t>
            </a:r>
            <a:r>
              <a:rPr lang="ru-RU" sz="1633" dirty="0" err="1"/>
              <a:t>бекіген</a:t>
            </a:r>
            <a:r>
              <a:rPr lang="ru-RU" sz="1633" dirty="0"/>
              <a:t>. </a:t>
            </a:r>
            <a:r>
              <a:rPr lang="ru-RU" sz="1633" dirty="0" err="1"/>
              <a:t>Орама</a:t>
            </a:r>
            <a:r>
              <a:rPr lang="ru-RU" sz="1633" dirty="0"/>
              <a:t> </a:t>
            </a:r>
            <a:r>
              <a:rPr lang="ru-RU" sz="1633" dirty="0" err="1"/>
              <a:t>жапырақтары</a:t>
            </a:r>
            <a:r>
              <a:rPr lang="ru-RU" sz="1633" dirty="0"/>
              <a:t> </a:t>
            </a:r>
            <a:r>
              <a:rPr lang="ru-RU" sz="1633" dirty="0" err="1"/>
              <a:t>қарапайым</a:t>
            </a:r>
            <a:r>
              <a:rPr lang="ru-RU" sz="1633" dirty="0"/>
              <a:t>, </a:t>
            </a:r>
            <a:r>
              <a:rPr lang="ru-RU" sz="1633" dirty="0" err="1"/>
              <a:t>жұлдыз</a:t>
            </a:r>
            <a:r>
              <a:rPr lang="ru-RU" sz="1633" dirty="0"/>
              <a:t> </a:t>
            </a:r>
            <a:r>
              <a:rPr lang="ru-RU" sz="1633" dirty="0" err="1"/>
              <a:t>тәрізді</a:t>
            </a:r>
            <a:r>
              <a:rPr lang="ru-RU" sz="1633" dirty="0"/>
              <a:t> </a:t>
            </a:r>
            <a:r>
              <a:rPr lang="ru-RU" sz="1633" dirty="0" err="1"/>
              <a:t>және</a:t>
            </a:r>
            <a:r>
              <a:rPr lang="ru-RU" sz="1633" dirty="0"/>
              <a:t> </a:t>
            </a:r>
            <a:r>
              <a:rPr lang="ru-RU" sz="1633" dirty="0" err="1"/>
              <a:t>безді</a:t>
            </a:r>
            <a:r>
              <a:rPr lang="ru-RU" sz="1633" dirty="0"/>
              <a:t> </a:t>
            </a:r>
            <a:r>
              <a:rPr lang="ru-RU" sz="1633" dirty="0" err="1"/>
              <a:t>түк</a:t>
            </a:r>
            <a:r>
              <a:rPr lang="ru-RU" sz="1633" dirty="0"/>
              <a:t> </a:t>
            </a:r>
            <a:r>
              <a:rPr lang="ru-RU" sz="1633" dirty="0" err="1"/>
              <a:t>жапқан</a:t>
            </a:r>
            <a:r>
              <a:rPr lang="ru-RU" sz="1633" dirty="0"/>
              <a:t>, </a:t>
            </a:r>
            <a:r>
              <a:rPr lang="ru-RU" sz="1633" dirty="0" err="1"/>
              <a:t>күлтесі</a:t>
            </a:r>
            <a:r>
              <a:rPr lang="ru-RU" sz="1633" dirty="0"/>
              <a:t> </a:t>
            </a:r>
            <a:r>
              <a:rPr lang="ru-RU" sz="1633" dirty="0" err="1"/>
              <a:t>ақшыл</a:t>
            </a:r>
            <a:r>
              <a:rPr lang="ru-RU" sz="1633" dirty="0"/>
              <a:t> </a:t>
            </a:r>
            <a:r>
              <a:rPr lang="ru-RU" sz="1633" dirty="0" err="1"/>
              <a:t>сары</a:t>
            </a:r>
            <a:r>
              <a:rPr lang="ru-RU" sz="1633" dirty="0"/>
              <a:t> </a:t>
            </a:r>
            <a:r>
              <a:rPr lang="ru-RU" sz="1633" dirty="0" err="1"/>
              <a:t>түсті</a:t>
            </a:r>
            <a:r>
              <a:rPr lang="ru-RU" sz="1633" dirty="0"/>
              <a:t>. </a:t>
            </a:r>
            <a:r>
              <a:rPr lang="ru-RU" sz="1633" dirty="0" err="1"/>
              <a:t>Қылтанақты</a:t>
            </a:r>
            <a:r>
              <a:rPr lang="ru-RU" sz="1633" dirty="0"/>
              <a:t> </a:t>
            </a:r>
            <a:r>
              <a:rPr lang="ru-RU" sz="1633" dirty="0" err="1"/>
              <a:t>қара</a:t>
            </a:r>
            <a:r>
              <a:rPr lang="ru-RU" sz="1633" dirty="0"/>
              <a:t> </a:t>
            </a:r>
            <a:r>
              <a:rPr lang="ru-RU" sz="1633" dirty="0" err="1"/>
              <a:t>қоңыр</a:t>
            </a:r>
            <a:r>
              <a:rPr lang="ru-RU" sz="1633" dirty="0"/>
              <a:t> </a:t>
            </a:r>
            <a:r>
              <a:rPr lang="ru-RU" sz="1633" dirty="0" err="1"/>
              <a:t>түсті</a:t>
            </a:r>
            <a:r>
              <a:rPr lang="ru-RU" sz="1633" dirty="0"/>
              <a:t> </a:t>
            </a:r>
            <a:r>
              <a:rPr lang="ru-RU" sz="1633" dirty="0" err="1"/>
              <a:t>тұқымы</a:t>
            </a:r>
            <a:r>
              <a:rPr lang="ru-RU" sz="1633" dirty="0"/>
              <a:t> цилиндр </a:t>
            </a:r>
            <a:r>
              <a:rPr lang="ru-RU" sz="1633" dirty="0" err="1"/>
              <a:t>тәрізді</a:t>
            </a:r>
            <a:r>
              <a:rPr lang="ru-RU" sz="1633" dirty="0"/>
              <a:t>, </a:t>
            </a:r>
            <a:r>
              <a:rPr lang="ru-RU" sz="1633" dirty="0" err="1"/>
              <a:t>ұзындығы</a:t>
            </a:r>
            <a:r>
              <a:rPr lang="ru-RU" sz="1633" dirty="0"/>
              <a:t> 2 мм-</a:t>
            </a:r>
            <a:r>
              <a:rPr lang="ru-RU" sz="1633" dirty="0" err="1"/>
              <a:t>дей</a:t>
            </a:r>
            <a:r>
              <a:rPr lang="ru-RU" sz="1633" dirty="0"/>
              <a:t>, </a:t>
            </a:r>
            <a:r>
              <a:rPr lang="ru-RU" sz="1633" dirty="0" err="1"/>
              <a:t>қыры</a:t>
            </a:r>
            <a:r>
              <a:rPr lang="ru-RU" sz="1633" dirty="0"/>
              <a:t> </a:t>
            </a:r>
            <a:r>
              <a:rPr lang="ru-RU" sz="1633" dirty="0" err="1"/>
              <a:t>айқын</a:t>
            </a:r>
            <a:r>
              <a:rPr lang="ru-RU" sz="1633" dirty="0"/>
              <a:t>, </a:t>
            </a:r>
            <a:r>
              <a:rPr lang="ru-RU" sz="1633" dirty="0" err="1"/>
              <a:t>айдаршасы</a:t>
            </a:r>
            <a:r>
              <a:rPr lang="ru-RU" sz="1633" dirty="0"/>
              <a:t> </a:t>
            </a:r>
            <a:r>
              <a:rPr lang="ru-RU" sz="1633" dirty="0" err="1"/>
              <a:t>ақ</a:t>
            </a:r>
            <a:r>
              <a:rPr lang="ru-RU" sz="1633" dirty="0"/>
              <a:t> </a:t>
            </a:r>
            <a:r>
              <a:rPr lang="ru-RU" sz="1633" dirty="0" err="1"/>
              <a:t>түсті</a:t>
            </a:r>
            <a:r>
              <a:rPr lang="ru-RU" sz="1633" dirty="0"/>
              <a:t>. </a:t>
            </a:r>
            <a:r>
              <a:rPr lang="ru-RU" sz="1633" dirty="0" err="1"/>
              <a:t>Тұқымынан</a:t>
            </a:r>
            <a:r>
              <a:rPr lang="ru-RU" sz="1633" dirty="0"/>
              <a:t> </a:t>
            </a:r>
            <a:r>
              <a:rPr lang="ru-RU" sz="1633" dirty="0" err="1"/>
              <a:t>көбейеді</a:t>
            </a:r>
            <a:r>
              <a:rPr lang="ru-RU" sz="1633" dirty="0"/>
              <a:t>. </a:t>
            </a:r>
            <a:r>
              <a:rPr lang="ru-RU" sz="1633" dirty="0" err="1"/>
              <a:t>Маусым-тамыз</a:t>
            </a:r>
            <a:r>
              <a:rPr lang="ru-RU" sz="1633" dirty="0"/>
              <a:t> </a:t>
            </a:r>
            <a:r>
              <a:rPr lang="ru-RU" sz="1633" dirty="0" err="1"/>
              <a:t>айларында</a:t>
            </a:r>
            <a:r>
              <a:rPr lang="ru-RU" sz="1633" dirty="0"/>
              <a:t> </a:t>
            </a:r>
            <a:r>
              <a:rPr lang="ru-RU" sz="1633" dirty="0" err="1"/>
              <a:t>гүлдеп</a:t>
            </a:r>
            <a:r>
              <a:rPr lang="ru-RU" sz="1633" dirty="0"/>
              <a:t>, </a:t>
            </a:r>
            <a:r>
              <a:rPr lang="ru-RU" sz="1633" dirty="0" err="1"/>
              <a:t>тамызда</a:t>
            </a:r>
            <a:r>
              <a:rPr lang="ru-RU" sz="1633" dirty="0"/>
              <a:t> </a:t>
            </a:r>
            <a:r>
              <a:rPr lang="ru-RU" sz="1633" dirty="0" err="1"/>
              <a:t>жеміс</a:t>
            </a:r>
            <a:r>
              <a:rPr lang="ru-RU" sz="1633" dirty="0"/>
              <a:t> </a:t>
            </a:r>
            <a:r>
              <a:rPr lang="ru-RU" sz="1633" dirty="0" err="1"/>
              <a:t>береді</a:t>
            </a:r>
            <a:r>
              <a:rPr lang="ru-RU" sz="1633" dirty="0"/>
              <a:t>. </a:t>
            </a:r>
            <a:r>
              <a:rPr lang="ru-RU" sz="1633" dirty="0" err="1"/>
              <a:t>Сирек</a:t>
            </a:r>
            <a:r>
              <a:rPr lang="ru-RU" sz="1633" dirty="0"/>
              <a:t> </a:t>
            </a:r>
            <a:r>
              <a:rPr lang="ru-RU" sz="1633" dirty="0" err="1"/>
              <a:t>кездесетін</a:t>
            </a:r>
            <a:r>
              <a:rPr lang="ru-RU" sz="1633" dirty="0"/>
              <a:t> эндемик. </a:t>
            </a:r>
            <a:r>
              <a:rPr lang="ru-RU" sz="1633" dirty="0" err="1"/>
              <a:t>Орман</a:t>
            </a:r>
            <a:r>
              <a:rPr lang="ru-RU" sz="1633" dirty="0"/>
              <a:t> </a:t>
            </a:r>
            <a:r>
              <a:rPr lang="ru-RU" sz="1633" dirty="0" err="1"/>
              <a:t>алаңқайларында</a:t>
            </a:r>
            <a:r>
              <a:rPr lang="ru-RU" sz="1633" dirty="0"/>
              <a:t>, </a:t>
            </a:r>
            <a:r>
              <a:rPr lang="ru-RU" sz="1633" dirty="0" err="1"/>
              <a:t>әр</a:t>
            </a:r>
            <a:r>
              <a:rPr lang="ru-RU" sz="1633" dirty="0"/>
              <a:t> </a:t>
            </a:r>
            <a:r>
              <a:rPr lang="ru-RU" sz="1633" dirty="0" err="1"/>
              <a:t>түрлі</a:t>
            </a:r>
            <a:r>
              <a:rPr lang="ru-RU" sz="1633" dirty="0"/>
              <a:t> </a:t>
            </a:r>
            <a:r>
              <a:rPr lang="ru-RU" sz="1633" dirty="0" err="1"/>
              <a:t>далалы-шалғынды</a:t>
            </a:r>
            <a:r>
              <a:rPr lang="ru-RU" sz="1633" dirty="0"/>
              <a:t> </a:t>
            </a:r>
            <a:r>
              <a:rPr lang="ru-RU" sz="1633" dirty="0" err="1"/>
              <a:t>жерлерде</a:t>
            </a:r>
            <a:r>
              <a:rPr lang="ru-RU" sz="1633" dirty="0"/>
              <a:t> </a:t>
            </a:r>
            <a:r>
              <a:rPr lang="ru-RU" sz="1633" dirty="0" err="1"/>
              <a:t>өседі</a:t>
            </a:r>
            <a:r>
              <a:rPr lang="ru-RU" sz="1633" dirty="0"/>
              <a:t>. </a:t>
            </a:r>
            <a:r>
              <a:rPr lang="ru-RU" sz="1633" dirty="0" err="1"/>
              <a:t>Таралу</a:t>
            </a:r>
            <a:r>
              <a:rPr lang="ru-RU" sz="1633" dirty="0"/>
              <a:t> </a:t>
            </a:r>
            <a:r>
              <a:rPr lang="ru-RU" sz="1633" dirty="0" err="1"/>
              <a:t>аймағының</a:t>
            </a:r>
            <a:r>
              <a:rPr lang="ru-RU" sz="1633" dirty="0"/>
              <a:t> </a:t>
            </a:r>
            <a:r>
              <a:rPr lang="ru-RU" sz="1633" dirty="0" err="1"/>
              <a:t>азаюына</a:t>
            </a:r>
            <a:r>
              <a:rPr lang="ru-RU" sz="1633" dirty="0"/>
              <a:t> </a:t>
            </a:r>
            <a:r>
              <a:rPr lang="ru-RU" sz="1633" dirty="0" err="1"/>
              <a:t>байланысты</a:t>
            </a:r>
            <a:r>
              <a:rPr lang="ru-RU" sz="1633" dirty="0"/>
              <a:t> </a:t>
            </a:r>
            <a:r>
              <a:rPr lang="ru-RU" sz="1633" dirty="0" err="1"/>
              <a:t>Қазақстанның</a:t>
            </a:r>
            <a:r>
              <a:rPr lang="ru-RU" sz="1633" dirty="0"/>
              <a:t> "</a:t>
            </a:r>
            <a:r>
              <a:rPr lang="ru-RU" sz="1633" dirty="0" err="1"/>
              <a:t>Қызыл</a:t>
            </a:r>
            <a:r>
              <a:rPr lang="ru-RU" sz="1633" dirty="0"/>
              <a:t> </a:t>
            </a:r>
            <a:r>
              <a:rPr lang="ru-RU" sz="1633" dirty="0" err="1"/>
              <a:t>кітабына</a:t>
            </a:r>
            <a:r>
              <a:rPr lang="ru-RU" sz="1633" dirty="0"/>
              <a:t>" </a:t>
            </a:r>
            <a:r>
              <a:rPr lang="ru-RU" sz="1633" dirty="0" err="1"/>
              <a:t>енгізілген</a:t>
            </a:r>
            <a:r>
              <a:rPr lang="ru-RU" sz="1633" dirty="0"/>
              <a:t>.</a:t>
            </a:r>
            <a:endParaRPr lang="ru-RU" sz="1633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plantarium.ru/dat/plants/9/910/619910_c68d59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57" y="1104868"/>
            <a:ext cx="4545025" cy="30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0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AAC247-7BEE-4DD8-B5EE-ECB1214B84E2}"/>
              </a:ext>
            </a:extLst>
          </p:cNvPr>
          <p:cNvSpPr/>
          <p:nvPr/>
        </p:nvSpPr>
        <p:spPr>
          <a:xfrm>
            <a:off x="4743514" y="2468622"/>
            <a:ext cx="2728686" cy="23975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33" dirty="0">
                <a:latin typeface="Comic Sans MS" panose="030F0702030302020204" pitchFamily="66" charset="0"/>
              </a:rPr>
              <a:t>Алматы </a:t>
            </a:r>
            <a:r>
              <a:rPr lang="ru-RU" sz="1633" dirty="0" err="1">
                <a:latin typeface="Comic Sans MS" panose="030F0702030302020204" pitchFamily="66" charset="0"/>
              </a:rPr>
              <a:t>қорығы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  <a:r>
              <a:rPr lang="ru-RU" sz="1633" dirty="0" err="1">
                <a:latin typeface="Comic Sans MS" panose="030F0702030302020204" pitchFamily="66" charset="0"/>
              </a:rPr>
              <a:t>бойынша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1633" dirty="0" err="1">
                <a:latin typeface="Comic Sans MS" panose="030F0702030302020204" pitchFamily="66" charset="0"/>
              </a:rPr>
              <a:t>Қызыл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  <a:r>
              <a:rPr lang="ru-RU" sz="1633" dirty="0" err="1">
                <a:latin typeface="Comic Sans MS" panose="030F0702030302020204" pitchFamily="66" charset="0"/>
              </a:rPr>
              <a:t>кітапқа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  <a:r>
              <a:rPr lang="ru-RU" sz="1633" dirty="0" err="1">
                <a:latin typeface="Comic Sans MS" panose="030F0702030302020204" pitchFamily="66" charset="0"/>
              </a:rPr>
              <a:t>енген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  <a:r>
              <a:rPr lang="ru-RU" sz="1633" dirty="0" err="1">
                <a:latin typeface="Comic Sans MS" panose="030F0702030302020204" pitchFamily="66" charset="0"/>
              </a:rPr>
              <a:t>өсімдіктер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  <a:r>
              <a:rPr lang="ru-RU" sz="1633" dirty="0" err="1">
                <a:latin typeface="Comic Sans MS" panose="030F0702030302020204" pitchFamily="66" charset="0"/>
              </a:rPr>
              <a:t>кешені</a:t>
            </a:r>
            <a:r>
              <a:rPr lang="ru-RU" sz="1633" dirty="0">
                <a:latin typeface="Comic Sans MS" panose="030F0702030302020204" pitchFamily="66" charset="0"/>
              </a:rPr>
              <a:t> </a:t>
            </a:r>
            <a:endParaRPr lang="" sz="1633" dirty="0">
              <a:latin typeface="Comic Sans MS" panose="030F0702030302020204" pitchFamily="66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B7F1B7B-B41A-D11D-DAC9-D249F50244A5}"/>
              </a:ext>
            </a:extLst>
          </p:cNvPr>
          <p:cNvSpPr/>
          <p:nvPr/>
        </p:nvSpPr>
        <p:spPr>
          <a:xfrm rot="16200000">
            <a:off x="5608041" y="1700434"/>
            <a:ext cx="975920" cy="407126"/>
          </a:xfrm>
          <a:prstGeom prst="rightArrow">
            <a:avLst>
              <a:gd name="adj1" fmla="val 50000"/>
              <a:gd name="adj2" fmla="val 1016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" sz="1633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71EED3B-E8AF-97D4-33AB-D2712BE2C5FD}"/>
              </a:ext>
            </a:extLst>
          </p:cNvPr>
          <p:cNvSpPr/>
          <p:nvPr/>
        </p:nvSpPr>
        <p:spPr>
          <a:xfrm>
            <a:off x="7448489" y="2848995"/>
            <a:ext cx="3219992" cy="1566982"/>
          </a:xfrm>
          <a:prstGeom prst="rightArrow">
            <a:avLst>
              <a:gd name="adj1" fmla="val 42513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33" b="1" dirty="0">
                <a:latin typeface="Comic Sans MS" panose="030F0702030302020204" pitchFamily="66" charset="0"/>
              </a:rPr>
              <a:t>Недзвецкий </a:t>
            </a:r>
            <a:r>
              <a:rPr lang="ru-RU" sz="1633" b="1" dirty="0" err="1">
                <a:latin typeface="Comic Sans MS" panose="030F0702030302020204" pitchFamily="66" charset="0"/>
              </a:rPr>
              <a:t>с</a:t>
            </a:r>
            <a:r>
              <a:rPr lang="ru-RU" sz="1633" b="1" dirty="0" err="1">
                <a:latin typeface="Comic Sans MS" panose="030F0702030302020204" pitchFamily="66" charset="0"/>
              </a:rPr>
              <a:t>әндік</a:t>
            </a:r>
            <a:r>
              <a:rPr lang="ru-RU" sz="1633" b="1" dirty="0">
                <a:latin typeface="Comic Sans MS" panose="030F0702030302020204" pitchFamily="66" charset="0"/>
              </a:rPr>
              <a:t> </a:t>
            </a:r>
            <a:r>
              <a:rPr lang="ru-RU" sz="1633" b="1" dirty="0" err="1">
                <a:latin typeface="Comic Sans MS" panose="030F0702030302020204" pitchFamily="66" charset="0"/>
              </a:rPr>
              <a:t>а</a:t>
            </a:r>
            <a:r>
              <a:rPr lang="ru-RU" sz="1633" b="1" dirty="0" err="1">
                <a:latin typeface="Comic Sans MS" panose="030F0702030302020204" pitchFamily="66" charset="0"/>
              </a:rPr>
              <a:t>лма</a:t>
            </a:r>
            <a:r>
              <a:rPr lang="ru-RU" sz="1633" b="1" dirty="0">
                <a:latin typeface="Comic Sans MS" panose="030F0702030302020204" pitchFamily="66" charset="0"/>
              </a:rPr>
              <a:t> </a:t>
            </a:r>
            <a:r>
              <a:rPr lang="ru-RU" sz="1633" b="1" dirty="0" err="1">
                <a:latin typeface="Comic Sans MS" panose="030F0702030302020204" pitchFamily="66" charset="0"/>
              </a:rPr>
              <a:t>а</a:t>
            </a:r>
            <a:r>
              <a:rPr lang="ru-RU" sz="1633" b="1" dirty="0" err="1">
                <a:latin typeface="Comic Sans MS" panose="030F0702030302020204" pitchFamily="66" charset="0"/>
              </a:rPr>
              <a:t>ғашы</a:t>
            </a:r>
            <a:endParaRPr lang="" sz="1633" b="1" dirty="0">
              <a:latin typeface="Comic Sans MS" panose="030F0702030302020204" pitchFamily="66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232F0ED4-3543-080F-BC82-1F5EEE0639D8}"/>
              </a:ext>
            </a:extLst>
          </p:cNvPr>
          <p:cNvSpPr/>
          <p:nvPr/>
        </p:nvSpPr>
        <p:spPr>
          <a:xfrm>
            <a:off x="2242077" y="3470113"/>
            <a:ext cx="2297900" cy="945864"/>
          </a:xfrm>
          <a:prstGeom prst="rightArrow">
            <a:avLst>
              <a:gd name="adj1" fmla="val 52769"/>
              <a:gd name="adj2" fmla="val 75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" sz="1633" b="1" dirty="0">
                <a:latin typeface="Comic Sans MS" panose="030F0702030302020204" pitchFamily="66" charset="0"/>
              </a:rPr>
              <a:t>Гимносперм</a:t>
            </a:r>
            <a:r>
              <a:rPr lang="kk-KZ" sz="1633" b="1" dirty="0">
                <a:latin typeface="Comic Sans MS" panose="030F0702030302020204" pitchFamily="66" charset="0"/>
              </a:rPr>
              <a:t>иум</a:t>
            </a:r>
            <a:endParaRPr lang="" sz="1633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9D71C6-F400-648F-0649-284CBADE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91" y="585213"/>
            <a:ext cx="2734128" cy="27341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6FB281-D47A-E581-6430-A839CBD2F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26" y="95216"/>
            <a:ext cx="3497270" cy="24206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AC7042-C52F-6C7F-6106-B3B33A7555FE}"/>
              </a:ext>
            </a:extLst>
          </p:cNvPr>
          <p:cNvSpPr/>
          <p:nvPr/>
        </p:nvSpPr>
        <p:spPr>
          <a:xfrm>
            <a:off x="5145459" y="59908"/>
            <a:ext cx="2734128" cy="902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" sz="1633" b="1" dirty="0">
                <a:solidFill>
                  <a:srgbClr val="333333"/>
                </a:solidFill>
                <a:latin typeface="Comic Sans MS" panose="030F0702030302020204" pitchFamily="66" charset="0"/>
              </a:rPr>
              <a:t>Тюльпан Островского </a:t>
            </a:r>
            <a:r>
              <a:rPr lang="kk-KZ" sz="1633" b="1" dirty="0">
                <a:solidFill>
                  <a:srgbClr val="333333"/>
                </a:solidFill>
                <a:latin typeface="Comic Sans MS" panose="030F0702030302020204" pitchFamily="66" charset="0"/>
              </a:rPr>
              <a:t>- </a:t>
            </a:r>
            <a:r>
              <a:rPr lang="" sz="1633" b="1" dirty="0">
                <a:solidFill>
                  <a:srgbClr val="333333"/>
                </a:solidFill>
                <a:latin typeface="Comic Sans MS" panose="030F0702030302020204" pitchFamily="66" charset="0"/>
              </a:rPr>
              <a:t>Островский қызғалдағы</a:t>
            </a:r>
            <a:endParaRPr lang="" sz="1633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7582DB-0BDD-6CCE-D68E-298CEAE0F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651" y="4673296"/>
            <a:ext cx="3131996" cy="2089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B3B37-BE1D-037B-E74D-5BBE2930B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379" y="4856961"/>
            <a:ext cx="2792190" cy="2089489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75C4E9EB-74D0-1257-D75C-5380E9B3104D}"/>
              </a:ext>
            </a:extLst>
          </p:cNvPr>
          <p:cNvSpPr/>
          <p:nvPr/>
        </p:nvSpPr>
        <p:spPr>
          <a:xfrm>
            <a:off x="8354569" y="5816920"/>
            <a:ext cx="2297900" cy="945864"/>
          </a:xfrm>
          <a:prstGeom prst="rightArrow">
            <a:avLst>
              <a:gd name="adj1" fmla="val 47015"/>
              <a:gd name="adj2" fmla="val 751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" sz="1633" b="1" dirty="0">
                <a:solidFill>
                  <a:srgbClr val="212529"/>
                </a:solidFill>
                <a:latin typeface="Comic Sans MS" panose="030F0702030302020204" pitchFamily="66" charset="0"/>
              </a:rPr>
              <a:t>Адонис</a:t>
            </a:r>
            <a:r>
              <a:rPr lang="kk-KZ" sz="1633" b="1" dirty="0">
                <a:solidFill>
                  <a:srgbClr val="212529"/>
                </a:solidFill>
                <a:latin typeface="Comic Sans MS" panose="030F0702030302020204" pitchFamily="66" charset="0"/>
              </a:rPr>
              <a:t> - </a:t>
            </a:r>
            <a:r>
              <a:rPr lang="" sz="1633" b="1" dirty="0">
                <a:solidFill>
                  <a:srgbClr val="212529"/>
                </a:solidFill>
                <a:latin typeface="Comic Sans MS" panose="030F0702030302020204" pitchFamily="66" charset="0"/>
              </a:rPr>
              <a:t>Adonis </a:t>
            </a:r>
            <a:endParaRPr lang="" sz="1633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8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4BE22-A124-797D-81FB-3443867285DA}"/>
              </a:ext>
            </a:extLst>
          </p:cNvPr>
          <p:cNvSpPr txBox="1"/>
          <p:nvPr/>
        </p:nvSpPr>
        <p:spPr>
          <a:xfrm>
            <a:off x="914399" y="970954"/>
            <a:ext cx="10168467" cy="2067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Сабақтың жоспары:</a:t>
            </a:r>
            <a:endParaRPr lang="ru-KZ" sz="2400" b="1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Comic Sans MS" panose="030F0702030302020204" pitchFamily="66" charset="0"/>
              </a:rPr>
              <a:t>Алматы </a:t>
            </a:r>
            <a:r>
              <a:rPr lang="ru-RU" sz="2400" dirty="0" err="1" smtClean="0">
                <a:latin typeface="Comic Sans MS" panose="030F0702030302020204" pitchFamily="66" charset="0"/>
              </a:rPr>
              <a:t>қорығының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географиялық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орналасуы</a:t>
            </a:r>
            <a:endParaRPr lang="ru-RU" sz="2400" dirty="0">
              <a:latin typeface="Comic Sans MS" panose="030F0702030302020204" pitchFamily="66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" sz="2400" dirty="0">
                <a:latin typeface="Comic Sans MS" panose="030F0702030302020204" pitchFamily="66" charset="0"/>
              </a:rPr>
              <a:t>Алматы қорығында </a:t>
            </a:r>
            <a:r>
              <a:rPr lang="kk-KZ" sz="2400" dirty="0">
                <a:latin typeface="Comic Sans MS" panose="030F0702030302020204" pitchFamily="66" charset="0"/>
              </a:rPr>
              <a:t>кездесетін</a:t>
            </a:r>
            <a:r>
              <a:rPr lang="" sz="2400" dirty="0">
                <a:latin typeface="Comic Sans MS" panose="030F0702030302020204" pitchFamily="66" charset="0"/>
              </a:rPr>
              <a:t> </a:t>
            </a:r>
            <a:r>
              <a:rPr lang="" sz="2400" dirty="0" smtClean="0">
                <a:latin typeface="Comic Sans MS" panose="030F0702030302020204" pitchFamily="66" charset="0"/>
              </a:rPr>
              <a:t>өсімдіктер</a:t>
            </a:r>
            <a:endParaRPr lang="kk-KZ" sz="2400" dirty="0" smtClean="0">
              <a:latin typeface="Comic Sans MS" panose="030F0702030302020204" pitchFamily="66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Қорық</a:t>
            </a:r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аумағында</a:t>
            </a:r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Қызыл</a:t>
            </a:r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кітабының</a:t>
            </a:r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өсімдіктері</a:t>
            </a:r>
            <a:endParaRPr lang="kk-KZ" sz="2400" dirty="0" smtClean="0">
              <a:latin typeface="Comic Sans MS" panose="030F0702030302020204" pitchFamily="66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kk-KZ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6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D1973-65FE-BA64-AD0A-56FE9E7C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Қорытынды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B3698-9A70-3257-EEE4-8DD7B025EF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889760"/>
            <a:ext cx="9601200" cy="3977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Алматы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қо­рығында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ғылыми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жұмыстар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жолға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қойылған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Ғалымдар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орманның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қалыптасу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заңдылықтарын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өсімдіктер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экологиясын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және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олардың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биологиялық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ерекшеліктерін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зерттейді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Қо­рықта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көп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жылдан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бері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«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Таби­ғат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шежіресі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»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атты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күнделік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жүргізіліп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онда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жинақталған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ғылыми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мәліметтер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Алматы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қорығы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туралы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9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томдық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кітапта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54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баяндалған</a:t>
            </a:r>
            <a:r>
              <a:rPr lang="ru-RU" sz="254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" sz="254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7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Әдебиеттер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және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ресурстар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441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Изучение биологического разнообразия Казахстана на современном этапе / Материалы международной научной Конференции </a:t>
            </a:r>
            <a:r>
              <a:rPr lang="ru-RU" dirty="0" err="1">
                <a:latin typeface="Comic Sans MS" panose="030F0702030302020204" pitchFamily="66" charset="0"/>
              </a:rPr>
              <a:t>посв</a:t>
            </a:r>
            <a:r>
              <a:rPr lang="ru-RU" dirty="0">
                <a:latin typeface="Comic Sans MS" panose="030F0702030302020204" pitchFamily="66" charset="0"/>
              </a:rPr>
              <a:t>. Юбилейном датам выдающихся ученых – ботаников Казахстана. Алматы, 6-7 июня, 2013.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Олонова</a:t>
            </a:r>
            <a:r>
              <a:rPr lang="ru-RU" dirty="0">
                <a:latin typeface="Comic Sans MS" panose="030F0702030302020204" pitchFamily="66" charset="0"/>
              </a:rPr>
              <a:t> М.В., </a:t>
            </a:r>
            <a:r>
              <a:rPr lang="ru-RU" dirty="0" err="1">
                <a:latin typeface="Comic Sans MS" panose="030F0702030302020204" pitchFamily="66" charset="0"/>
              </a:rPr>
              <a:t>Чжанг</a:t>
            </a:r>
            <a:r>
              <a:rPr lang="ru-RU" dirty="0">
                <a:latin typeface="Comic Sans MS" panose="030F0702030302020204" pitchFamily="66" charset="0"/>
              </a:rPr>
              <a:t> Д., </a:t>
            </a:r>
            <a:r>
              <a:rPr lang="ru-RU" dirty="0" err="1">
                <a:latin typeface="Comic Sans MS" panose="030F0702030302020204" pitchFamily="66" charset="0"/>
              </a:rPr>
              <a:t>Бекет</a:t>
            </a:r>
            <a:r>
              <a:rPr lang="ru-RU" dirty="0">
                <a:latin typeface="Comic Sans MS" panose="030F0702030302020204" pitchFamily="66" charset="0"/>
              </a:rPr>
              <a:t> У. Вестник Томского гос. Университета Биология 2013 № 1 (21) С.59-73.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Глазунов В.А. Охрана растительного мира XIII съезд русского </a:t>
            </a:r>
            <a:r>
              <a:rPr lang="ru-RU" dirty="0" err="1">
                <a:latin typeface="Comic Sans MS" panose="030F0702030302020204" pitchFamily="66" charset="0"/>
              </a:rPr>
              <a:t>ботан.общества</a:t>
            </a:r>
            <a:r>
              <a:rPr lang="ru-RU" dirty="0">
                <a:latin typeface="Comic Sans MS" panose="030F0702030302020204" pitchFamily="66" charset="0"/>
              </a:rPr>
              <a:t> (16-22 сентября, 2013 г., С.12-13).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Л.А.Димеева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Г.М.Кудабаева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П.В.Веселова</a:t>
            </a:r>
            <a:r>
              <a:rPr lang="ru-RU" dirty="0">
                <a:latin typeface="Comic Sans MS" panose="030F0702030302020204" pitchFamily="66" charset="0"/>
              </a:rPr>
              <a:t> Охрана растительного мира XIII съезд </a:t>
            </a:r>
            <a:r>
              <a:rPr lang="ru-RU" dirty="0" err="1">
                <a:latin typeface="Comic Sans MS" panose="030F0702030302020204" pitchFamily="66" charset="0"/>
              </a:rPr>
              <a:t>рус.ботан.общ</a:t>
            </a:r>
            <a:r>
              <a:rPr lang="ru-RU" dirty="0">
                <a:latin typeface="Comic Sans MS" panose="030F0702030302020204" pitchFamily="66" charset="0"/>
              </a:rPr>
              <a:t>. (16-22 сентября, 2013 г., С.17-18).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Мухитдинов Н.М. Геоботаника. Алматы., 2011. 384 б.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Камелин</a:t>
            </a:r>
            <a:r>
              <a:rPr lang="ru-RU" dirty="0">
                <a:latin typeface="Comic Sans MS" panose="030F0702030302020204" pitchFamily="66" charset="0"/>
              </a:rPr>
              <a:t> Р.Б.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 конференция Научный центр РАН Петрозаводск., 2007., С.8-22.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Розенберг Г.С.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школа- конференция Научный центр РАН Петрозаводск., 2007., С.72-118.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1724-69F1-F97F-F33C-FE23D3A5F2F2}"/>
              </a:ext>
            </a:extLst>
          </p:cNvPr>
          <p:cNvSpPr txBox="1"/>
          <p:nvPr/>
        </p:nvSpPr>
        <p:spPr>
          <a:xfrm>
            <a:off x="1706880" y="250567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Назарларыңызға рахмет!</a:t>
            </a:r>
            <a:endParaRPr lang="ru-KZ" sz="4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60579" y="491572"/>
            <a:ext cx="7527191" cy="5837412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«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Жекелеген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табиғи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аймақтардағы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тірі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және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жансыз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табиғаттың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сирек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кездесетін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нысандары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мен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табиғи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ландшафттардың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ғылыми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мәдени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танымдық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және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эстетикалық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маңызы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зор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және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оларды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мемлекет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қорғауы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177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керек</a:t>
            </a:r>
            <a:r>
              <a:rPr lang="ru-RU" sz="2177" b="1" dirty="0">
                <a:solidFill>
                  <a:schemeClr val="tx1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ru-RU" sz="2177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r>
              <a:rPr lang="ru-RU" sz="2177" b="1" dirty="0">
                <a:latin typeface="Comic Sans MS" panose="030F0702030302020204" pitchFamily="66" charset="0"/>
              </a:rPr>
              <a:t> </a:t>
            </a:r>
            <a:r>
              <a:rPr lang="" sz="2177" dirty="0">
                <a:solidFill>
                  <a:srgbClr val="000000"/>
                </a:solidFill>
                <a:latin typeface="Comic Sans MS" panose="030F0702030302020204" pitchFamily="66" charset="0"/>
              </a:rPr>
              <a:t>Қазақстан Республикасының Заңы "Ерекше қорғалатын табиғи аумақтар туралы", 1997 жыл</a:t>
            </a:r>
            <a:endParaRPr lang="ru-RU" altLang="ru-RU" sz="2177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049" y="554728"/>
            <a:ext cx="8227583" cy="653244"/>
          </a:xfrm>
        </p:spPr>
        <p:txBody>
          <a:bodyPr>
            <a:normAutofit fontScale="90000"/>
          </a:bodyPr>
          <a:lstStyle/>
          <a:p>
            <a:r>
              <a:rPr lang="ru-RU" sz="4355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Қорық</a:t>
            </a:r>
            <a:r>
              <a:rPr lang="ru-RU" sz="4355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4355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дегеніміз</a:t>
            </a:r>
            <a:r>
              <a:rPr lang="ru-RU" sz="4355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4355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 </a:t>
            </a:r>
            <a:endParaRPr lang="ru-RU" sz="4355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80050" y="1689779"/>
            <a:ext cx="8100737" cy="4439506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/>
              <a:t>   </a:t>
            </a:r>
            <a:r>
              <a:rPr lang="ru-RU" dirty="0" err="1">
                <a:latin typeface="Comic Sans MS" panose="030F0702030302020204" pitchFamily="66" charset="0"/>
              </a:rPr>
              <a:t>Б</a:t>
            </a:r>
            <a:r>
              <a:rPr lang="ru-RU" dirty="0" err="1" smtClean="0">
                <a:latin typeface="Comic Sans MS" panose="030F0702030302020204" pitchFamily="66" charset="0"/>
              </a:rPr>
              <a:t>ұл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сирек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бағалы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ландшафттары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ортасы</a:t>
            </a:r>
            <a:r>
              <a:rPr lang="ru-RU" dirty="0">
                <a:latin typeface="Comic Sans MS" panose="030F0702030302020204" pitchFamily="66" charset="0"/>
              </a:rPr>
              <a:t> бар </a:t>
            </a:r>
            <a:r>
              <a:rPr lang="ru-RU" dirty="0" err="1">
                <a:latin typeface="Comic Sans MS" panose="030F0702030302020204" pitchFamily="66" charset="0"/>
              </a:rPr>
              <a:t>адам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іс-әрекетіне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әсер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етпейтін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табиғаттың</a:t>
            </a:r>
            <a:r>
              <a:rPr lang="ru-RU" dirty="0">
                <a:latin typeface="Comic Sans MS" panose="030F0702030302020204" pitchFamily="66" charset="0"/>
              </a:rPr>
              <a:t> таза </a:t>
            </a:r>
            <a:r>
              <a:rPr lang="ru-RU" dirty="0" err="1">
                <a:latin typeface="Comic Sans MS" panose="030F0702030302020204" pitchFamily="66" charset="0"/>
              </a:rPr>
              <a:t>бұрыштары</a:t>
            </a:r>
            <a:r>
              <a:rPr lang="ru-RU" dirty="0">
                <a:latin typeface="Comic Sans MS" panose="030F0702030302020204" pitchFamily="66" charset="0"/>
              </a:rPr>
              <a:t>. 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dirty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Қорық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кешені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толығымен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мәңгілікке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экономикалық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пайдаланудан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алынады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мемлекеттің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қорғауында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1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Ерекше</a:t>
            </a:r>
            <a:r>
              <a:rPr lang="ru-RU" sz="36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6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қорғалатын</a:t>
            </a:r>
            <a:r>
              <a:rPr lang="ru-RU" sz="36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6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табиғи</a:t>
            </a:r>
            <a:r>
              <a:rPr lang="ru-RU" sz="36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62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аймақ</a:t>
            </a:r>
            <a:r>
              <a:rPr lang="ru-RU" sz="362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476" y="1566885"/>
            <a:ext cx="8571780" cy="5007886"/>
          </a:xfrm>
        </p:spPr>
        <p:txBody>
          <a:bodyPr/>
          <a:lstStyle/>
          <a:p>
            <a:pPr marL="481020" indent="-4810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96" b="1" dirty="0" err="1">
                <a:latin typeface="Comic Sans MS" panose="030F0702030302020204" pitchFamily="66" charset="0"/>
              </a:rPr>
              <a:t>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табиғи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қорықтар</a:t>
            </a:r>
            <a:r>
              <a:rPr lang="ru-RU" sz="1996" b="1" dirty="0">
                <a:latin typeface="Comic Sans MS" panose="030F0702030302020204" pitchFamily="66" charset="0"/>
              </a:rPr>
              <a:t> - 10</a:t>
            </a:r>
          </a:p>
          <a:p>
            <a:pPr marL="481020" indent="-4810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96" b="1" dirty="0" err="1">
                <a:latin typeface="Comic Sans MS" panose="030F0702030302020204" pitchFamily="66" charset="0"/>
              </a:rPr>
              <a:t>Ұлттық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табиғи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парктер</a:t>
            </a:r>
            <a:r>
              <a:rPr lang="ru-RU" sz="1996" b="1" dirty="0">
                <a:latin typeface="Comic Sans MS" panose="030F0702030302020204" pitchFamily="66" charset="0"/>
              </a:rPr>
              <a:t> - 12</a:t>
            </a:r>
          </a:p>
          <a:p>
            <a:pPr marL="481020" indent="-4810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96" b="1" dirty="0" err="1">
                <a:latin typeface="Comic Sans MS" panose="030F0702030302020204" pitchFamily="66" charset="0"/>
              </a:rPr>
              <a:t>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табиғи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резерваттар</a:t>
            </a:r>
            <a:r>
              <a:rPr lang="ru-RU" sz="1996" b="1" dirty="0">
                <a:latin typeface="Comic Sans MS" panose="030F0702030302020204" pitchFamily="66" charset="0"/>
              </a:rPr>
              <a:t> - 4</a:t>
            </a:r>
          </a:p>
          <a:p>
            <a:pPr marL="481020" indent="-4810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96" b="1" dirty="0" err="1">
                <a:latin typeface="Comic Sans MS" panose="030F0702030302020204" pitchFamily="66" charset="0"/>
              </a:rPr>
              <a:t>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табиғи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қаумалдар</a:t>
            </a:r>
            <a:r>
              <a:rPr lang="ru-RU" sz="1996" b="1" dirty="0">
                <a:latin typeface="Comic Sans MS" panose="030F0702030302020204" pitchFamily="66" charset="0"/>
              </a:rPr>
              <a:t> - 80</a:t>
            </a:r>
          </a:p>
          <a:p>
            <a:pPr marL="481020" indent="-4810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96" b="1" dirty="0" err="1">
                <a:latin typeface="Comic Sans MS" panose="030F0702030302020204" pitchFamily="66" charset="0"/>
              </a:rPr>
              <a:t>Табиғат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ескерткіштері</a:t>
            </a:r>
            <a:r>
              <a:rPr lang="ru-RU" sz="1996" b="1" dirty="0">
                <a:latin typeface="Comic Sans MS" panose="030F0702030302020204" pitchFamily="66" charset="0"/>
              </a:rPr>
              <a:t> – 26 (60)</a:t>
            </a:r>
          </a:p>
          <a:p>
            <a:pPr marL="481020" indent="-4810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96" b="1" dirty="0" err="1">
                <a:latin typeface="Comic Sans MS" panose="030F0702030302020204" pitchFamily="66" charset="0"/>
              </a:rPr>
              <a:t>Биосфералық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қорықтар</a:t>
            </a:r>
            <a:r>
              <a:rPr lang="ru-RU" sz="1996" b="1" dirty="0">
                <a:latin typeface="Comic Sans MS" panose="030F0702030302020204" pitchFamily="66" charset="0"/>
              </a:rPr>
              <a:t>.</a:t>
            </a:r>
          </a:p>
          <a:p>
            <a:pPr marL="481020" indent="-4810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96" b="1" dirty="0" err="1">
                <a:latin typeface="Comic Sans MS" panose="030F0702030302020204" pitchFamily="66" charset="0"/>
              </a:rPr>
              <a:t>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геологиялық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парктер.Мемлекеттік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ботаникалық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саябақтар</a:t>
            </a:r>
            <a:r>
              <a:rPr lang="ru-RU" sz="1996" b="1" dirty="0">
                <a:latin typeface="Comic Sans MS" panose="030F0702030302020204" pitchFamily="66" charset="0"/>
              </a:rPr>
              <a:t>. </a:t>
            </a:r>
            <a:r>
              <a:rPr lang="ru-RU" sz="1996" b="1" dirty="0" err="1">
                <a:latin typeface="Comic Sans MS" panose="030F0702030302020204" pitchFamily="66" charset="0"/>
              </a:rPr>
              <a:t>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зоологиялық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парктер</a:t>
            </a:r>
            <a:r>
              <a:rPr lang="ru-RU" sz="1996" b="1" dirty="0">
                <a:latin typeface="Comic Sans MS" panose="030F0702030302020204" pitchFamily="66" charset="0"/>
              </a:rPr>
              <a:t>. </a:t>
            </a:r>
            <a:r>
              <a:rPr lang="ru-RU" sz="1996" b="1" dirty="0" err="1">
                <a:latin typeface="Comic Sans MS" panose="030F0702030302020204" pitchFamily="66" charset="0"/>
              </a:rPr>
              <a:t>Дендрологиялық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парктер</a:t>
            </a:r>
            <a:r>
              <a:rPr lang="ru-RU" sz="1996" b="1" dirty="0">
                <a:latin typeface="Comic Sans MS" panose="030F0702030302020204" pitchFamily="66" charset="0"/>
              </a:rPr>
              <a:t>. </a:t>
            </a:r>
            <a:r>
              <a:rPr lang="ru-RU" sz="1996" b="1" dirty="0" err="1">
                <a:latin typeface="Comic Sans MS" panose="030F0702030302020204" pitchFamily="66" charset="0"/>
              </a:rPr>
              <a:t>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ерекше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қорғалатын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табиғи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аудандар</a:t>
            </a:r>
            <a:r>
              <a:rPr lang="ru-RU" sz="1996" b="1" dirty="0">
                <a:latin typeface="Comic Sans MS" panose="030F0702030302020204" pitchFamily="66" charset="0"/>
              </a:rPr>
              <a:t>. </a:t>
            </a:r>
            <a:r>
              <a:rPr lang="ru-RU" sz="1996" b="1" dirty="0" err="1">
                <a:latin typeface="Comic Sans MS" panose="030F0702030302020204" pitchFamily="66" charset="0"/>
              </a:rPr>
              <a:t>Арнаулы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мемлекеттік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мақсаттағы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немесе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ғылыми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маңызы</a:t>
            </a:r>
            <a:r>
              <a:rPr lang="ru-RU" sz="1996" b="1" dirty="0">
                <a:latin typeface="Comic Sans MS" panose="030F0702030302020204" pitchFamily="66" charset="0"/>
              </a:rPr>
              <a:t> бар су </a:t>
            </a:r>
            <a:r>
              <a:rPr lang="ru-RU" sz="1996" b="1" dirty="0" err="1">
                <a:latin typeface="Comic Sans MS" panose="030F0702030302020204" pitchFamily="66" charset="0"/>
              </a:rPr>
              <a:t>айдындары</a:t>
            </a:r>
            <a:r>
              <a:rPr lang="ru-RU" sz="1996" b="1" dirty="0">
                <a:latin typeface="Comic Sans MS" panose="030F0702030302020204" pitchFamily="66" charset="0"/>
              </a:rPr>
              <a:t>. </a:t>
            </a:r>
            <a:r>
              <a:rPr lang="ru-RU" sz="1996" b="1" dirty="0" err="1">
                <a:latin typeface="Comic Sans MS" panose="030F0702030302020204" pitchFamily="66" charset="0"/>
              </a:rPr>
              <a:t>Халықаралық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маңызы</a:t>
            </a:r>
            <a:r>
              <a:rPr lang="ru-RU" sz="1996" b="1" dirty="0">
                <a:latin typeface="Comic Sans MS" panose="030F0702030302020204" pitchFamily="66" charset="0"/>
              </a:rPr>
              <a:t> бар </a:t>
            </a:r>
            <a:r>
              <a:rPr lang="ru-RU" sz="1996" b="1" dirty="0" err="1">
                <a:latin typeface="Comic Sans MS" panose="030F0702030302020204" pitchFamily="66" charset="0"/>
              </a:rPr>
              <a:t>сулы-батпақты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жер</a:t>
            </a:r>
            <a:r>
              <a:rPr lang="ru-RU" sz="1996" b="1" dirty="0">
                <a:latin typeface="Comic Sans MS" panose="030F0702030302020204" pitchFamily="66" charset="0"/>
              </a:rPr>
              <a:t>. </a:t>
            </a:r>
            <a:r>
              <a:rPr lang="ru-RU" sz="1996" b="1" dirty="0" err="1">
                <a:latin typeface="Comic Sans MS" panose="030F0702030302020204" pitchFamily="66" charset="0"/>
              </a:rPr>
              <a:t>Экологиялық</a:t>
            </a:r>
            <a:r>
              <a:rPr lang="ru-RU" sz="1996" b="1" dirty="0">
                <a:latin typeface="Comic Sans MS" panose="030F0702030302020204" pitchFamily="66" charset="0"/>
              </a:rPr>
              <a:t>, </a:t>
            </a:r>
            <a:r>
              <a:rPr lang="ru-RU" sz="1996" b="1" dirty="0" err="1">
                <a:latin typeface="Comic Sans MS" panose="030F0702030302020204" pitchFamily="66" charset="0"/>
              </a:rPr>
              <a:t>ғылыми</a:t>
            </a:r>
            <a:r>
              <a:rPr lang="ru-RU" sz="1996" b="1" dirty="0">
                <a:latin typeface="Comic Sans MS" panose="030F0702030302020204" pitchFamily="66" charset="0"/>
              </a:rPr>
              <a:t>, </a:t>
            </a:r>
            <a:r>
              <a:rPr lang="ru-RU" sz="1996" b="1" dirty="0" err="1">
                <a:latin typeface="Comic Sans MS" panose="030F0702030302020204" pitchFamily="66" charset="0"/>
              </a:rPr>
              <a:t>мәдени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маңызы</a:t>
            </a:r>
            <a:r>
              <a:rPr lang="ru-RU" sz="1996" b="1" dirty="0">
                <a:latin typeface="Comic Sans MS" panose="030F0702030302020204" pitchFamily="66" charset="0"/>
              </a:rPr>
              <a:t> бар </a:t>
            </a:r>
            <a:r>
              <a:rPr lang="ru-RU" sz="1996" b="1" dirty="0" err="1">
                <a:latin typeface="Comic Sans MS" panose="030F0702030302020204" pitchFamily="66" charset="0"/>
              </a:rPr>
              <a:t>жер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қойнауы</a:t>
            </a:r>
            <a:r>
              <a:rPr lang="ru-RU" sz="1996" b="1" dirty="0">
                <a:latin typeface="Comic Sans MS" panose="030F0702030302020204" pitchFamily="66" charset="0"/>
              </a:rPr>
              <a:t> </a:t>
            </a:r>
            <a:r>
              <a:rPr lang="ru-RU" sz="1996" b="1" dirty="0" err="1">
                <a:latin typeface="Comic Sans MS" panose="030F0702030302020204" pitchFamily="66" charset="0"/>
              </a:rPr>
              <a:t>учаскелері</a:t>
            </a:r>
            <a:r>
              <a:rPr lang="ru-RU" sz="1996" b="1" dirty="0">
                <a:latin typeface="Comic Sans MS" panose="030F0702030302020204" pitchFamily="66" charset="0"/>
              </a:rPr>
              <a:t>.</a:t>
            </a:r>
            <a:endParaRPr lang="ru-RU" sz="1996" dirty="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8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eslide.ru/img/thumbs/dfc7d0ca14e11688a71b0a7c658117b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27" y="399403"/>
            <a:ext cx="8049485" cy="60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7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17/1139690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61" y="353319"/>
            <a:ext cx="8385197" cy="62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9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0049" y="1142648"/>
            <a:ext cx="8227583" cy="4986636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dirty="0" err="1">
                <a:latin typeface="Comic Sans MS" panose="030F0702030302020204" pitchFamily="66" charset="0"/>
              </a:rPr>
              <a:t>Қорықтардың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ерекшелігі</a:t>
            </a:r>
            <a:r>
              <a:rPr lang="ru-RU" dirty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олардың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аумағында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объектілердің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бөлігін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белгілі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мерзімде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қорғалатын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объектілерге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зиян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келтірмейтіндей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шамада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шектеулі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шаруашылық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мақсатта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пайдалануға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беріледі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 descr="http://asia-team.ru/images1/kazakh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10" y="4408867"/>
            <a:ext cx="2895762" cy="2286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ovorim.by/uploads/posts/2012-05/13364105171133603540722213i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40" y="4408867"/>
            <a:ext cx="2965113" cy="2286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mpr.stavkray.ru/news/2009/img/news/2009/Lebed2_01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87" y="4408866"/>
            <a:ext cx="2947357" cy="2286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3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880" y="42540"/>
            <a:ext cx="8227583" cy="3919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29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66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66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Алматы </a:t>
            </a:r>
            <a:r>
              <a:rPr lang="ru-RU" sz="3266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қорығы</a:t>
            </a:r>
            <a:r>
              <a:rPr lang="ru-RU" sz="3266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23521" y="629827"/>
          <a:ext cx="9144960" cy="622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2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8423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3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Атауы</a:t>
                      </a:r>
                      <a:r>
                        <a:rPr lang="ru-RU" sz="13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3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Құрылған</a:t>
                      </a:r>
                      <a:r>
                        <a:rPr lang="ru-RU" sz="13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3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жылы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marL="82953" marR="82953" marT="41476" marB="41476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Географиялық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орналасуы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Қорғалатын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объект</a:t>
                      </a: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Ерекшеліктері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974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effectLst/>
                          <a:latin typeface="Comic Sans MS" panose="030F0702030302020204" pitchFamily="66" charset="0"/>
                        </a:rPr>
                        <a:t>1931</a:t>
                      </a: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effectLst/>
                          <a:latin typeface="Comic Sans MS" panose="030F0702030302020204" pitchFamily="66" charset="0"/>
                        </a:rPr>
                        <a:t>Биік</a:t>
                      </a:r>
                      <a:r>
                        <a:rPr lang="ru-RU" sz="1600" b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omic Sans MS" panose="030F0702030302020204" pitchFamily="66" charset="0"/>
                        </a:rPr>
                        <a:t>таулы</a:t>
                      </a:r>
                      <a:r>
                        <a:rPr lang="ru-RU" sz="1600" b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  <a:latin typeface="Comic Sans MS" panose="030F0702030302020204" pitchFamily="66" charset="0"/>
                        </a:rPr>
                        <a:t>ландшафтары</a:t>
                      </a:r>
                      <a:r>
                        <a:rPr lang="ru-RU" sz="1600" b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Comic Sans MS" panose="030F0702030302020204" pitchFamily="66" charset="0"/>
                        </a:rPr>
                        <a:t>бар </a:t>
                      </a:r>
                      <a:r>
                        <a:rPr lang="ru-RU" sz="1600" b="0" dirty="0" err="1" smtClean="0">
                          <a:effectLst/>
                          <a:latin typeface="Comic Sans MS" panose="030F0702030302020204" pitchFamily="66" charset="0"/>
                        </a:rPr>
                        <a:t>Іле</a:t>
                      </a:r>
                      <a:r>
                        <a:rPr lang="ru-RU" sz="1600" b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  <a:latin typeface="Comic Sans MS" panose="030F0702030302020204" pitchFamily="66" charset="0"/>
                        </a:rPr>
                        <a:t>Алатауы</a:t>
                      </a:r>
                      <a:r>
                        <a:rPr lang="ru-RU" sz="1600" b="0" dirty="0" smtClean="0"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Comic Sans MS" panose="030F0702030302020204" pitchFamily="66" charset="0"/>
                        </a:rPr>
                        <a:t>Іле</a:t>
                      </a:r>
                      <a:r>
                        <a:rPr lang="ru-RU" sz="1600" b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omic Sans MS" panose="030F0702030302020204" pitchFamily="66" charset="0"/>
                        </a:rPr>
                        <a:t>жағалауындағы</a:t>
                      </a:r>
                      <a:r>
                        <a:rPr lang="ru-RU" sz="1600" b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omic Sans MS" panose="030F0702030302020204" pitchFamily="66" charset="0"/>
                        </a:rPr>
                        <a:t>құмды</a:t>
                      </a:r>
                      <a:r>
                        <a:rPr lang="ru-RU" sz="1600" b="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Comic Sans MS" panose="030F0702030302020204" pitchFamily="66" charset="0"/>
                        </a:rPr>
                        <a:t>шөл</a:t>
                      </a:r>
                      <a:r>
                        <a:rPr lang="ru-RU" sz="1600" b="0" dirty="0">
                          <a:effectLst/>
                          <a:latin typeface="Comic Sans MS" panose="030F0702030302020204" pitchFamily="66" charset="0"/>
                        </a:rPr>
                        <a:t>, "</a:t>
                      </a:r>
                      <a:r>
                        <a:rPr lang="ru-RU" sz="1600" b="0" dirty="0" err="1" smtClean="0">
                          <a:effectLst/>
                          <a:latin typeface="Comic Sans MS" panose="030F0702030302020204" pitchFamily="66" charset="0"/>
                        </a:rPr>
                        <a:t>бархандар</a:t>
                      </a:r>
                      <a:r>
                        <a:rPr lang="ru-RU" sz="1600" b="0" dirty="0" smtClean="0">
                          <a:effectLst/>
                          <a:latin typeface="Comic Sans MS" panose="030F0702030302020204" pitchFamily="66" charset="0"/>
                        </a:rPr>
                        <a:t>«, </a:t>
                      </a:r>
                      <a:r>
                        <a:rPr lang="ru-RU" sz="1600" b="0" dirty="0" err="1" smtClean="0">
                          <a:effectLst/>
                          <a:latin typeface="Comic Sans MS" panose="030F0702030302020204" pitchFamily="66" charset="0"/>
                        </a:rPr>
                        <a:t>Аққұм</a:t>
                      </a:r>
                      <a:r>
                        <a:rPr lang="ru-RU" sz="1600" b="0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1600" b="0" dirty="0" err="1" smtClean="0">
                          <a:effectLst/>
                          <a:latin typeface="Comic Sans MS" panose="030F0702030302020204" pitchFamily="66" charset="0"/>
                        </a:rPr>
                        <a:t>АяқҚалқан</a:t>
                      </a:r>
                      <a:endParaRPr lang="ru-RU" sz="1600" b="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Жапырақты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ормандар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kk-KZ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өктерек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долана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жабайы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алма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ағашы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өрік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Шырша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ормандарында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маралдар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еліктер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Т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янь-Шань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аюлары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сілеусіндер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арыстар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борсықтар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түлкілер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қасқырлар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мекендейді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Арқарлар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мен тау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ешкілері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көп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Өзеннің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тоғайларында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көптеген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қырғауылдар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бар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Қорғау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объектілері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сүтқоректілердің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39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түрі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құстардың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200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түрі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балықтардың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түрі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өсімдіктердің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965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түрі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2953" marR="82953" marT="41476" marB="414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http://upload.wikimedia.org/wikipedia/commons/d/d4/Piktalgar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99" y="2347828"/>
            <a:ext cx="1888578" cy="1799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.jimdo.com/www60/o/seadc63e4d1118f67/img/i3a6790175bc7a381/1366724553/thumb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99" y="4342909"/>
            <a:ext cx="1888578" cy="1829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3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353</TotalTime>
  <Words>1093</Words>
  <Application>Microsoft Office PowerPoint</Application>
  <PresentationFormat>Широкоэкранный</PresentationFormat>
  <Paragraphs>105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MS Gothic</vt:lpstr>
      <vt:lpstr>Arial</vt:lpstr>
      <vt:lpstr>Calibri</vt:lpstr>
      <vt:lpstr>Comic Sans MS</vt:lpstr>
      <vt:lpstr>Franklin Gothic Book</vt:lpstr>
      <vt:lpstr>Times New Roman</vt:lpstr>
      <vt:lpstr>Wingdings</vt:lpstr>
      <vt:lpstr>Уголки</vt:lpstr>
      <vt:lpstr>Презентация PowerPoint</vt:lpstr>
      <vt:lpstr>Презентация PowerPoint</vt:lpstr>
      <vt:lpstr>Презентация PowerPoint</vt:lpstr>
      <vt:lpstr>Қорық дегеніміз -  </vt:lpstr>
      <vt:lpstr>Ерекше қорғалатын табиғи аймақ </vt:lpstr>
      <vt:lpstr>Презентация PowerPoint</vt:lpstr>
      <vt:lpstr>Презентация PowerPoint</vt:lpstr>
      <vt:lpstr>Презентация PowerPoint</vt:lpstr>
      <vt:lpstr>  Алматы қорығы </vt:lpstr>
      <vt:lpstr>Презентация PowerPoint</vt:lpstr>
      <vt:lpstr>Географиялық орналасуы </vt:lpstr>
      <vt:lpstr>Алматы қорығында кездесетін өсімдіктер</vt:lpstr>
      <vt:lpstr>Қорық аумағында Қазақстанның Қызыл кітабының өсімдіктері  өседі: </vt:lpstr>
      <vt:lpstr>Альберт құртқашашы - ИРИС АЛЬБЕРТА (КАСАТИК) – IRIS ALBERTII REGEL.</vt:lpstr>
      <vt:lpstr>Мушкетов түйесіңірі - курчавка Мушкетова - Atraphaxis muschketovii (Polygonaceae).</vt:lpstr>
      <vt:lpstr>Алатау бөденешөбі - Вероника алатавская - Veronica alatavica</vt:lpstr>
      <vt:lpstr>Алматы кекіресі - остролодочник алма-атинский – Oxýtropis almaatensis </vt:lpstr>
      <vt:lpstr>Құмбел саршатыр – ястребинка кумбельская - Hieracium kumbelicum </vt:lpstr>
      <vt:lpstr>Презентация PowerPoint</vt:lpstr>
      <vt:lpstr>Қорытынды </vt:lpstr>
      <vt:lpstr>Әдебиеттер және ресурстар: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Tolganay Ryskali</dc:creator>
  <cp:lastModifiedBy>Lenovo</cp:lastModifiedBy>
  <cp:revision>40</cp:revision>
  <dcterms:created xsi:type="dcterms:W3CDTF">2025-11-01T16:53:23Z</dcterms:created>
  <dcterms:modified xsi:type="dcterms:W3CDTF">2025-11-07T07:42:21Z</dcterms:modified>
</cp:coreProperties>
</file>